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2"/>
  </p:sldMasterIdLst>
  <p:notesMasterIdLst>
    <p:notesMasterId r:id="rId56"/>
  </p:notesMasterIdLst>
  <p:handoutMasterIdLst>
    <p:handoutMasterId r:id="rId57"/>
  </p:handoutMasterIdLst>
  <p:sldIdLst>
    <p:sldId id="396" r:id="rId3"/>
    <p:sldId id="419" r:id="rId4"/>
    <p:sldId id="436" r:id="rId5"/>
    <p:sldId id="444" r:id="rId6"/>
    <p:sldId id="492" r:id="rId7"/>
    <p:sldId id="424" r:id="rId8"/>
    <p:sldId id="462" r:id="rId9"/>
    <p:sldId id="495" r:id="rId10"/>
    <p:sldId id="496" r:id="rId11"/>
    <p:sldId id="454" r:id="rId12"/>
    <p:sldId id="459" r:id="rId13"/>
    <p:sldId id="497" r:id="rId14"/>
    <p:sldId id="498" r:id="rId15"/>
    <p:sldId id="499" r:id="rId16"/>
    <p:sldId id="464" r:id="rId17"/>
    <p:sldId id="470" r:id="rId18"/>
    <p:sldId id="469" r:id="rId19"/>
    <p:sldId id="471" r:id="rId20"/>
    <p:sldId id="472" r:id="rId21"/>
    <p:sldId id="518" r:id="rId22"/>
    <p:sldId id="432" r:id="rId23"/>
    <p:sldId id="519" r:id="rId24"/>
    <p:sldId id="482" r:id="rId25"/>
    <p:sldId id="476" r:id="rId26"/>
    <p:sldId id="520" r:id="rId27"/>
    <p:sldId id="483" r:id="rId28"/>
    <p:sldId id="477" r:id="rId29"/>
    <p:sldId id="478" r:id="rId30"/>
    <p:sldId id="484" r:id="rId31"/>
    <p:sldId id="479" r:id="rId32"/>
    <p:sldId id="480" r:id="rId33"/>
    <p:sldId id="487" r:id="rId34"/>
    <p:sldId id="481" r:id="rId35"/>
    <p:sldId id="508" r:id="rId36"/>
    <p:sldId id="485" r:id="rId37"/>
    <p:sldId id="521" r:id="rId38"/>
    <p:sldId id="500" r:id="rId39"/>
    <p:sldId id="501" r:id="rId40"/>
    <p:sldId id="489" r:id="rId41"/>
    <p:sldId id="491" r:id="rId42"/>
    <p:sldId id="488" r:id="rId43"/>
    <p:sldId id="509" r:id="rId44"/>
    <p:sldId id="502" r:id="rId45"/>
    <p:sldId id="503" r:id="rId46"/>
    <p:sldId id="504" r:id="rId47"/>
    <p:sldId id="486" r:id="rId48"/>
    <p:sldId id="505" r:id="rId49"/>
    <p:sldId id="510" r:id="rId50"/>
    <p:sldId id="522" r:id="rId51"/>
    <p:sldId id="506" r:id="rId52"/>
    <p:sldId id="516" r:id="rId53"/>
    <p:sldId id="512" r:id="rId54"/>
    <p:sldId id="513" r:id="rId55"/>
  </p:sldIdLst>
  <p:sldSz cx="9144000" cy="6858000" type="screen4x3"/>
  <p:notesSz cx="6946900" cy="9271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0">
          <p15:clr>
            <a:srgbClr val="A4A3A4"/>
          </p15:clr>
        </p15:guide>
        <p15:guide id="2" pos="218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CC00"/>
    <a:srgbClr val="2910E0"/>
    <a:srgbClr val="FF0066"/>
    <a:srgbClr val="1557DB"/>
    <a:srgbClr val="990000"/>
    <a:srgbClr val="FF33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20614" autoAdjust="0"/>
    <p:restoredTop sz="88530" autoAdjust="0"/>
  </p:normalViewPr>
  <p:slideViewPr>
    <p:cSldViewPr>
      <p:cViewPr varScale="1">
        <p:scale>
          <a:sx n="64" d="100"/>
          <a:sy n="64" d="100"/>
        </p:scale>
        <p:origin x="-73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1804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988"/>
    </p:cViewPr>
  </p:sorterViewPr>
  <p:notesViewPr>
    <p:cSldViewPr>
      <p:cViewPr varScale="1">
        <p:scale>
          <a:sx n="101" d="100"/>
          <a:sy n="101" d="100"/>
        </p:scale>
        <p:origin x="-2532" y="-108"/>
      </p:cViewPr>
      <p:guideLst>
        <p:guide orient="horz" pos="2920"/>
        <p:guide pos="218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0323" cy="463550"/>
          </a:xfrm>
          <a:prstGeom prst="rect">
            <a:avLst/>
          </a:prstGeom>
        </p:spPr>
        <p:txBody>
          <a:bodyPr vert="horz" lIns="92665" tIns="46333" rIns="92665" bIns="4633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4970" y="0"/>
            <a:ext cx="3010323" cy="463550"/>
          </a:xfrm>
          <a:prstGeom prst="rect">
            <a:avLst/>
          </a:prstGeom>
        </p:spPr>
        <p:txBody>
          <a:bodyPr vert="horz" lIns="92665" tIns="46333" rIns="92665" bIns="46333" rtlCol="0"/>
          <a:lstStyle>
            <a:lvl1pPr algn="r">
              <a:defRPr sz="1200"/>
            </a:lvl1pPr>
          </a:lstStyle>
          <a:p>
            <a:fld id="{CED66660-1D4E-41B0-B49B-196B9882DC81}" type="datetimeFigureOut">
              <a:rPr lang="en-US" smtClean="0"/>
              <a:pPr/>
              <a:t>6/6/2018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05841"/>
            <a:ext cx="3010323" cy="463550"/>
          </a:xfrm>
          <a:prstGeom prst="rect">
            <a:avLst/>
          </a:prstGeom>
        </p:spPr>
        <p:txBody>
          <a:bodyPr vert="horz" lIns="92665" tIns="46333" rIns="92665" bIns="4633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4970" y="8805841"/>
            <a:ext cx="3010323" cy="463550"/>
          </a:xfrm>
          <a:prstGeom prst="rect">
            <a:avLst/>
          </a:prstGeom>
        </p:spPr>
        <p:txBody>
          <a:bodyPr vert="horz" lIns="92665" tIns="46333" rIns="92665" bIns="46333" rtlCol="0" anchor="b"/>
          <a:lstStyle>
            <a:lvl1pPr algn="r">
              <a:defRPr sz="1200"/>
            </a:lvl1pPr>
          </a:lstStyle>
          <a:p>
            <a:fld id="{CCFEC37C-2164-43E7-8DDB-145C057FFF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41853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0323" cy="463550"/>
          </a:xfrm>
          <a:prstGeom prst="rect">
            <a:avLst/>
          </a:prstGeom>
        </p:spPr>
        <p:txBody>
          <a:bodyPr vert="horz" lIns="92665" tIns="46333" rIns="92665" bIns="4633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4970" y="0"/>
            <a:ext cx="3010323" cy="463550"/>
          </a:xfrm>
          <a:prstGeom prst="rect">
            <a:avLst/>
          </a:prstGeom>
        </p:spPr>
        <p:txBody>
          <a:bodyPr vert="horz" lIns="92665" tIns="46333" rIns="92665" bIns="46333" rtlCol="0"/>
          <a:lstStyle>
            <a:lvl1pPr algn="r">
              <a:defRPr sz="1200"/>
            </a:lvl1pPr>
          </a:lstStyle>
          <a:p>
            <a:fld id="{AAC49A02-11D4-4433-88EA-27EA698B7664}" type="datetimeFigureOut">
              <a:rPr lang="en-US" smtClean="0"/>
              <a:pPr/>
              <a:t>6/6/2018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5700" y="695325"/>
            <a:ext cx="4635500" cy="3476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665" tIns="46333" rIns="92665" bIns="4633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4690" y="4403725"/>
            <a:ext cx="5557520" cy="4171950"/>
          </a:xfrm>
          <a:prstGeom prst="rect">
            <a:avLst/>
          </a:prstGeom>
        </p:spPr>
        <p:txBody>
          <a:bodyPr vert="horz" lIns="92665" tIns="46333" rIns="92665" bIns="4633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05841"/>
            <a:ext cx="3010323" cy="463550"/>
          </a:xfrm>
          <a:prstGeom prst="rect">
            <a:avLst/>
          </a:prstGeom>
        </p:spPr>
        <p:txBody>
          <a:bodyPr vert="horz" lIns="92665" tIns="46333" rIns="92665" bIns="4633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4970" y="8805841"/>
            <a:ext cx="3010323" cy="463550"/>
          </a:xfrm>
          <a:prstGeom prst="rect">
            <a:avLst/>
          </a:prstGeom>
        </p:spPr>
        <p:txBody>
          <a:bodyPr vert="horz" lIns="92665" tIns="46333" rIns="92665" bIns="46333" rtlCol="0" anchor="b"/>
          <a:lstStyle>
            <a:lvl1pPr algn="r">
              <a:defRPr sz="1200"/>
            </a:lvl1pPr>
          </a:lstStyle>
          <a:p>
            <a:fld id="{36BC7C22-AC3E-4A2B-A931-8B1CC73E21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4177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Teachers</a:t>
            </a:r>
            <a:r>
              <a:rPr lang="en-US" baseline="0" dirty="0" smtClean="0"/>
              <a:t> will watch video and use ready made </a:t>
            </a:r>
            <a:r>
              <a:rPr lang="en-US" baseline="0" dirty="0" err="1" smtClean="0"/>
              <a:t>cornell</a:t>
            </a:r>
            <a:r>
              <a:rPr lang="en-US" baseline="0" dirty="0" smtClean="0"/>
              <a:t> notes to add to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5523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Have teachers draw</a:t>
            </a:r>
            <a:r>
              <a:rPr lang="en-US" baseline="0" dirty="0" smtClean="0"/>
              <a:t> even groups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48253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Teachers</a:t>
            </a:r>
            <a:r>
              <a:rPr lang="en-US" baseline="0" dirty="0" smtClean="0"/>
              <a:t> must understand algebra tiles show the concept of how many duplications can be made using the most available tiles in each group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84013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Gives</a:t>
            </a:r>
            <a:r>
              <a:rPr lang="en-US" baseline="0" dirty="0" smtClean="0"/>
              <a:t> your kids the opportunity to do something different</a:t>
            </a:r>
          </a:p>
          <a:p>
            <a:r>
              <a:rPr lang="en-US" baseline="0" dirty="0" smtClean="0"/>
              <a:t>You would be surprised how many of your students will engage because it’s different and it doesn’t feel like math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82533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Teachers</a:t>
            </a:r>
            <a:r>
              <a:rPr lang="en-US" baseline="0" dirty="0" smtClean="0"/>
              <a:t> must understand algebra tiles show the concept of how many duplications can be made using the most available tiles in each group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8401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82533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8253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82533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82533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Mnemonic devices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 device such as a pattern of letters, ideas, or associations that assists in remembering something.</a:t>
            </a:r>
          </a:p>
          <a:p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mnemonic device is a memory aid and an acronym is a mnemonic technique. </a:t>
            </a:r>
          </a:p>
          <a:p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7873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Algebra</a:t>
            </a:r>
            <a:r>
              <a:rPr lang="en-US" baseline="0" dirty="0" smtClean="0"/>
              <a:t> tiles make a rectangle…opposite sides are congruent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54086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68660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Trinomials must</a:t>
            </a:r>
            <a:r>
              <a:rPr lang="en-US" baseline="0" dirty="0" smtClean="0"/>
              <a:t> and terms with exponents higher than 3 must be done using the graphic organizer not algebra tiles.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76323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0003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68660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>
                <a:solidFill>
                  <a:prstClr val="black"/>
                </a:solidFill>
              </a:rPr>
              <a:pPr/>
              <a:t>47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8253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arget_l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125200" cy="62579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0" y="3276600"/>
            <a:ext cx="5181600" cy="1470025"/>
          </a:xfrm>
        </p:spPr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0" y="4191000"/>
            <a:ext cx="5181600" cy="1752600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EFE93-F287-4331-B820-9EE2079A43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EFE93-F287-4331-B820-9EE2079A43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685800" cy="6248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 rot="5400000">
            <a:off x="-2331667" y="2570467"/>
            <a:ext cx="5301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ON TARGET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1" name="Picture 10" descr="dart_lef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219200" y="152400"/>
            <a:ext cx="7010400" cy="7010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target_sol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410200" y="1524000"/>
            <a:ext cx="3810000" cy="3810000"/>
          </a:xfrm>
          <a:prstGeom prst="rect">
            <a:avLst/>
          </a:prstGeom>
        </p:spPr>
      </p:pic>
      <p:sp>
        <p:nvSpPr>
          <p:cNvPr id="12" name="Rounded Rectangle 11"/>
          <p:cNvSpPr/>
          <p:nvPr userDrawn="1"/>
        </p:nvSpPr>
        <p:spPr>
          <a:xfrm>
            <a:off x="990600" y="2743200"/>
            <a:ext cx="7010400" cy="762000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3400" y="277398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600" y="12954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EFE93-F287-4331-B820-9EE2079A43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685800" cy="6248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 rot="5400000">
            <a:off x="-2331667" y="2570467"/>
            <a:ext cx="5301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ON TARGET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066800"/>
            <a:ext cx="38100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066800"/>
            <a:ext cx="38862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EFE93-F287-4331-B820-9EE2079A43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990600"/>
            <a:ext cx="3886200" cy="304800"/>
          </a:xfrm>
        </p:spPr>
        <p:txBody>
          <a:bodyPr anchor="b">
            <a:normAutofit/>
          </a:bodyPr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306512"/>
            <a:ext cx="3886200" cy="4332288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6801" y="990600"/>
            <a:ext cx="3810000" cy="304800"/>
          </a:xfrm>
        </p:spPr>
        <p:txBody>
          <a:bodyPr anchor="b">
            <a:normAutofit/>
          </a:bodyPr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6801" y="1295400"/>
            <a:ext cx="3810000" cy="4343400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EFE93-F287-4331-B820-9EE2079A43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EFE93-F287-4331-B820-9EE2079A43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EFE93-F287-4331-B820-9EE2079A43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3050"/>
            <a:ext cx="2627313" cy="1162050"/>
          </a:xfrm>
        </p:spPr>
        <p:txBody>
          <a:bodyPr anchor="b">
            <a:normAutofit/>
          </a:bodyPr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340350" cy="5853113"/>
          </a:xfrm>
        </p:spPr>
        <p:txBody>
          <a:bodyPr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1435100"/>
            <a:ext cx="2627313" cy="469106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EFE93-F287-4331-B820-9EE2079A43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68825"/>
            <a:ext cx="5486400" cy="566738"/>
          </a:xfrm>
        </p:spPr>
        <p:txBody>
          <a:bodyPr anchor="b">
            <a:normAutofit/>
          </a:bodyPr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0" y="381000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0" y="5135563"/>
            <a:ext cx="5486400" cy="80486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EFE93-F287-4331-B820-9EE2079A43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EFE93-F287-4331-B820-9EE2079A43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EFE93-F287-4331-B820-9EE2079A43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5334000" cy="4602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0" y="1523999"/>
            <a:ext cx="2855915" cy="4602165"/>
          </a:xfrm>
        </p:spPr>
        <p:txBody>
          <a:bodyPr/>
          <a:lstStyle>
            <a:lvl1pPr marL="0" indent="0">
              <a:lnSpc>
                <a:spcPts val="16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83000" y="914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066800"/>
            <a:ext cx="77724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19600" y="635635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33800" y="6362700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EA9EFE93-F287-4331-B820-9EE2079A43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685800" cy="6248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dart_and_target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-76200" y="4267200"/>
            <a:ext cx="2514600" cy="2514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 rot="5400000">
            <a:off x="-2331667" y="2570467"/>
            <a:ext cx="5301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ON TARGET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spcBef>
          <a:spcPct val="20000"/>
        </a:spcBef>
        <a:buFontTx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spcBef>
          <a:spcPct val="20000"/>
        </a:spcBef>
        <a:buFontTx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spcBef>
          <a:spcPct val="20000"/>
        </a:spcBef>
        <a:buFontTx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spcBef>
          <a:spcPct val="20000"/>
        </a:spcBef>
        <a:buFontTx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8mZMssxt54A&amp;list=PLBwAHRtGlaeghnMhfYJNX_4hL5lLuAsh6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2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8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22.png"/><Relationship Id="rId9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9.png"/><Relationship Id="rId7" Type="http://schemas.openxmlformats.org/officeDocument/2006/relationships/image" Target="../media/image72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7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84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10" Type="http://schemas.openxmlformats.org/officeDocument/2006/relationships/image" Target="../media/image71.png"/><Relationship Id="rId4" Type="http://schemas.openxmlformats.org/officeDocument/2006/relationships/image" Target="../media/image85.png"/><Relationship Id="rId9" Type="http://schemas.openxmlformats.org/officeDocument/2006/relationships/image" Target="../media/image7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3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3" Type="http://schemas.openxmlformats.org/officeDocument/2006/relationships/image" Target="../media/image118.png"/><Relationship Id="rId7" Type="http://schemas.openxmlformats.org/officeDocument/2006/relationships/image" Target="../media/image1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Relationship Id="rId9" Type="http://schemas.openxmlformats.org/officeDocument/2006/relationships/image" Target="../media/image12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2.png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119.png"/><Relationship Id="rId7" Type="http://schemas.openxmlformats.org/officeDocument/2006/relationships/image" Target="../media/image129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2.png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135.png"/><Relationship Id="rId7" Type="http://schemas.openxmlformats.org/officeDocument/2006/relationships/image" Target="../media/image139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png"/><Relationship Id="rId9" Type="http://schemas.openxmlformats.org/officeDocument/2006/relationships/image" Target="../media/image14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5.png"/><Relationship Id="rId4" Type="http://schemas.openxmlformats.org/officeDocument/2006/relationships/image" Target="../media/image1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62000" y="76200"/>
            <a:ext cx="7315200" cy="1371600"/>
          </a:xfrm>
        </p:spPr>
        <p:txBody>
          <a:bodyPr>
            <a:noAutofit/>
          </a:bodyPr>
          <a:lstStyle/>
          <a:p>
            <a:r>
              <a:rPr lang="en-US" sz="6000" dirty="0" smtClean="0">
                <a:hlinkClick r:id="rId3"/>
              </a:rPr>
              <a:t>Algebra Tiles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xmlns="" val="200268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Polynomials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528837" y="1108140"/>
                <a:ext cx="24060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/>
                            </a:rPr>
                            <m:t>+5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37" y="1108140"/>
                <a:ext cx="2406024" cy="46166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>
          <a:xfrm>
            <a:off x="5029200" y="808095"/>
            <a:ext cx="0" cy="50292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923306" y="1828800"/>
            <a:ext cx="775458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Group 52"/>
          <p:cNvGrpSpPr/>
          <p:nvPr/>
        </p:nvGrpSpPr>
        <p:grpSpPr>
          <a:xfrm>
            <a:off x="762000" y="2110575"/>
            <a:ext cx="1159838" cy="1118308"/>
            <a:chOff x="990600" y="1659372"/>
            <a:chExt cx="1295400" cy="1236229"/>
          </a:xfrm>
        </p:grpSpPr>
        <p:sp>
          <p:nvSpPr>
            <p:cNvPr id="54" name="Rectangle 53"/>
            <p:cNvSpPr/>
            <p:nvPr/>
          </p:nvSpPr>
          <p:spPr>
            <a:xfrm>
              <a:off x="990600" y="1659372"/>
              <a:ext cx="1295400" cy="1236229"/>
            </a:xfrm>
            <a:prstGeom prst="rect">
              <a:avLst/>
            </a:prstGeom>
            <a:solidFill>
              <a:srgbClr val="1557DB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55" name="TextBox 54"/>
                <p:cNvSpPr txBox="1"/>
                <p:nvPr/>
              </p:nvSpPr>
              <p:spPr>
                <a:xfrm>
                  <a:off x="1245919" y="1850125"/>
                  <a:ext cx="914400" cy="76944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4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55" name="TextBox 5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45919" y="1850125"/>
                  <a:ext cx="914400" cy="769441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6" name="Group 55"/>
          <p:cNvGrpSpPr/>
          <p:nvPr/>
        </p:nvGrpSpPr>
        <p:grpSpPr>
          <a:xfrm>
            <a:off x="1945588" y="2110574"/>
            <a:ext cx="1159838" cy="1118308"/>
            <a:chOff x="2303813" y="1659307"/>
            <a:chExt cx="1295400" cy="1236293"/>
          </a:xfrm>
        </p:grpSpPr>
        <p:sp>
          <p:nvSpPr>
            <p:cNvPr id="57" name="Rectangle 56"/>
            <p:cNvSpPr/>
            <p:nvPr/>
          </p:nvSpPr>
          <p:spPr>
            <a:xfrm>
              <a:off x="2303813" y="1659307"/>
              <a:ext cx="1295400" cy="1236293"/>
            </a:xfrm>
            <a:prstGeom prst="rect">
              <a:avLst/>
            </a:prstGeom>
            <a:solidFill>
              <a:srgbClr val="1557DB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58" name="TextBox 57"/>
                <p:cNvSpPr txBox="1"/>
                <p:nvPr/>
              </p:nvSpPr>
              <p:spPr>
                <a:xfrm>
                  <a:off x="2494313" y="1884218"/>
                  <a:ext cx="914400" cy="76944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4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58" name="TextBox 5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94313" y="1884218"/>
                  <a:ext cx="914400" cy="769441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9" name="Group 58"/>
          <p:cNvGrpSpPr/>
          <p:nvPr/>
        </p:nvGrpSpPr>
        <p:grpSpPr>
          <a:xfrm>
            <a:off x="3089331" y="2118551"/>
            <a:ext cx="304800" cy="1110330"/>
            <a:chOff x="3698175" y="1676400"/>
            <a:chExt cx="340425" cy="1219200"/>
          </a:xfrm>
        </p:grpSpPr>
        <p:sp>
          <p:nvSpPr>
            <p:cNvPr id="60" name="Rectangle 59"/>
            <p:cNvSpPr/>
            <p:nvPr/>
          </p:nvSpPr>
          <p:spPr>
            <a:xfrm>
              <a:off x="3733800" y="1676400"/>
              <a:ext cx="304800" cy="12192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698175" y="1916874"/>
              <a:ext cx="30480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x</a:t>
              </a:r>
              <a:endParaRPr lang="en-US" sz="2800" dirty="0"/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4595750" y="2128610"/>
            <a:ext cx="457200" cy="304800"/>
            <a:chOff x="5791200" y="1652650"/>
            <a:chExt cx="457200" cy="304800"/>
          </a:xfrm>
        </p:grpSpPr>
        <p:sp>
          <p:nvSpPr>
            <p:cNvPr id="75" name="Rectangle 74"/>
            <p:cNvSpPr/>
            <p:nvPr/>
          </p:nvSpPr>
          <p:spPr>
            <a:xfrm rot="5400000">
              <a:off x="5791200" y="1652650"/>
              <a:ext cx="304800" cy="3048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5791200" y="1676400"/>
              <a:ext cx="4572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-1</a:t>
              </a:r>
              <a:endParaRPr lang="en-US" sz="1100" dirty="0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4595750" y="3408579"/>
            <a:ext cx="385949" cy="304800"/>
            <a:chOff x="5791200" y="1676400"/>
            <a:chExt cx="385949" cy="304800"/>
          </a:xfrm>
        </p:grpSpPr>
        <p:sp>
          <p:nvSpPr>
            <p:cNvPr id="87" name="Rectangle 86"/>
            <p:cNvSpPr/>
            <p:nvPr/>
          </p:nvSpPr>
          <p:spPr>
            <a:xfrm rot="5400000">
              <a:off x="5791200" y="1676400"/>
              <a:ext cx="304800" cy="304800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791200" y="1697995"/>
              <a:ext cx="38594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 1</a:t>
              </a:r>
              <a:endParaRPr lang="en-US" sz="1100" dirty="0"/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4595749" y="3819028"/>
            <a:ext cx="385949" cy="304800"/>
            <a:chOff x="5791200" y="1676400"/>
            <a:chExt cx="385949" cy="304800"/>
          </a:xfrm>
        </p:grpSpPr>
        <p:sp>
          <p:nvSpPr>
            <p:cNvPr id="90" name="Rectangle 89"/>
            <p:cNvSpPr/>
            <p:nvPr/>
          </p:nvSpPr>
          <p:spPr>
            <a:xfrm rot="5400000">
              <a:off x="5791200" y="1676400"/>
              <a:ext cx="304800" cy="304800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5791200" y="1697995"/>
              <a:ext cx="38594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 1</a:t>
              </a:r>
              <a:endParaRPr lang="en-US" sz="1100" dirty="0"/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4595748" y="4222039"/>
            <a:ext cx="385949" cy="304800"/>
            <a:chOff x="5791200" y="1676400"/>
            <a:chExt cx="385949" cy="304800"/>
          </a:xfrm>
        </p:grpSpPr>
        <p:sp>
          <p:nvSpPr>
            <p:cNvPr id="93" name="Rectangle 92"/>
            <p:cNvSpPr/>
            <p:nvPr/>
          </p:nvSpPr>
          <p:spPr>
            <a:xfrm rot="5400000">
              <a:off x="5791200" y="1676400"/>
              <a:ext cx="304800" cy="304800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5791200" y="1697995"/>
              <a:ext cx="38594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 1</a:t>
              </a:r>
              <a:endParaRPr lang="en-US" sz="1100" dirty="0"/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3375329" y="2118551"/>
            <a:ext cx="304800" cy="1110330"/>
            <a:chOff x="3698175" y="1676400"/>
            <a:chExt cx="340425" cy="1219200"/>
          </a:xfrm>
        </p:grpSpPr>
        <p:sp>
          <p:nvSpPr>
            <p:cNvPr id="96" name="Rectangle 95"/>
            <p:cNvSpPr/>
            <p:nvPr/>
          </p:nvSpPr>
          <p:spPr>
            <a:xfrm>
              <a:off x="3733800" y="1676400"/>
              <a:ext cx="304800" cy="12192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3698175" y="1916874"/>
              <a:ext cx="30480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x</a:t>
              </a:r>
              <a:endParaRPr lang="en-US" sz="2800" dirty="0"/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3662423" y="2118551"/>
            <a:ext cx="304800" cy="1110330"/>
            <a:chOff x="3698175" y="1676400"/>
            <a:chExt cx="340425" cy="1219200"/>
          </a:xfrm>
        </p:grpSpPr>
        <p:sp>
          <p:nvSpPr>
            <p:cNvPr id="99" name="Rectangle 98"/>
            <p:cNvSpPr/>
            <p:nvPr/>
          </p:nvSpPr>
          <p:spPr>
            <a:xfrm>
              <a:off x="3733800" y="1676400"/>
              <a:ext cx="304800" cy="12192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3698175" y="1916874"/>
              <a:ext cx="30480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x</a:t>
              </a:r>
              <a:endParaRPr lang="en-US" sz="2800" dirty="0"/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3947201" y="2118735"/>
            <a:ext cx="304800" cy="1110330"/>
            <a:chOff x="3698175" y="1676400"/>
            <a:chExt cx="340425" cy="1219200"/>
          </a:xfrm>
        </p:grpSpPr>
        <p:sp>
          <p:nvSpPr>
            <p:cNvPr id="102" name="Rectangle 101"/>
            <p:cNvSpPr/>
            <p:nvPr/>
          </p:nvSpPr>
          <p:spPr>
            <a:xfrm>
              <a:off x="3733800" y="1676400"/>
              <a:ext cx="304800" cy="12192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3698175" y="1916874"/>
              <a:ext cx="30480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x</a:t>
              </a:r>
              <a:endParaRPr lang="en-US" sz="2800" dirty="0"/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4231979" y="2110573"/>
            <a:ext cx="311320" cy="1118492"/>
            <a:chOff x="3698175" y="1663273"/>
            <a:chExt cx="340425" cy="1236433"/>
          </a:xfrm>
        </p:grpSpPr>
        <p:sp>
          <p:nvSpPr>
            <p:cNvPr id="105" name="Rectangle 104"/>
            <p:cNvSpPr/>
            <p:nvPr/>
          </p:nvSpPr>
          <p:spPr>
            <a:xfrm>
              <a:off x="3733800" y="1663273"/>
              <a:ext cx="304800" cy="1236433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698175" y="1916874"/>
              <a:ext cx="30480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x</a:t>
              </a:r>
              <a:endParaRPr lang="en-US" sz="2800" dirty="0"/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762000" y="3421198"/>
            <a:ext cx="1159838" cy="1102903"/>
            <a:chOff x="990600" y="1676400"/>
            <a:chExt cx="1295400" cy="1219200"/>
          </a:xfrm>
        </p:grpSpPr>
        <p:sp>
          <p:nvSpPr>
            <p:cNvPr id="108" name="Rectangle 107"/>
            <p:cNvSpPr/>
            <p:nvPr/>
          </p:nvSpPr>
          <p:spPr>
            <a:xfrm>
              <a:off x="990600" y="1676400"/>
              <a:ext cx="1295400" cy="1219200"/>
            </a:xfrm>
            <a:prstGeom prst="rect">
              <a:avLst/>
            </a:prstGeom>
            <a:solidFill>
              <a:srgbClr val="1557DB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09" name="TextBox 108"/>
                <p:cNvSpPr txBox="1"/>
                <p:nvPr/>
              </p:nvSpPr>
              <p:spPr>
                <a:xfrm>
                  <a:off x="1245919" y="1850125"/>
                  <a:ext cx="914400" cy="76944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4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109" name="TextBox 10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45919" y="1850125"/>
                  <a:ext cx="914400" cy="769441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0" name="Group 109"/>
          <p:cNvGrpSpPr/>
          <p:nvPr/>
        </p:nvGrpSpPr>
        <p:grpSpPr>
          <a:xfrm>
            <a:off x="3031185" y="3408579"/>
            <a:ext cx="418229" cy="1110330"/>
            <a:chOff x="3628523" y="1676400"/>
            <a:chExt cx="467112" cy="1219200"/>
          </a:xfrm>
        </p:grpSpPr>
        <p:sp>
          <p:nvSpPr>
            <p:cNvPr id="111" name="Rectangle 110"/>
            <p:cNvSpPr/>
            <p:nvPr/>
          </p:nvSpPr>
          <p:spPr>
            <a:xfrm>
              <a:off x="3733800" y="1676400"/>
              <a:ext cx="304800" cy="12192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3628523" y="1983321"/>
              <a:ext cx="467112" cy="4393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-x</a:t>
              </a:r>
              <a:endParaRPr lang="en-US" sz="2000" dirty="0"/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3346632" y="3408579"/>
            <a:ext cx="425504" cy="1110330"/>
            <a:chOff x="3668312" y="1676400"/>
            <a:chExt cx="475237" cy="1219200"/>
          </a:xfrm>
        </p:grpSpPr>
        <p:sp>
          <p:nvSpPr>
            <p:cNvPr id="114" name="Rectangle 113"/>
            <p:cNvSpPr/>
            <p:nvPr/>
          </p:nvSpPr>
          <p:spPr>
            <a:xfrm>
              <a:off x="3733800" y="1676400"/>
              <a:ext cx="304800" cy="12192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3668312" y="1983321"/>
              <a:ext cx="475237" cy="4393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-x</a:t>
              </a:r>
              <a:endParaRPr lang="en-US" sz="2000" dirty="0"/>
            </a:p>
          </p:txBody>
        </p: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7" name="TextBox 116"/>
              <p:cNvSpPr txBox="1"/>
              <p:nvPr/>
            </p:nvSpPr>
            <p:spPr>
              <a:xfrm>
                <a:off x="2574427" y="1101468"/>
                <a:ext cx="24420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</a:rPr>
                        <m:t>+</m:t>
                      </m:r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  <m:r>
                        <a:rPr lang="en-US" sz="2400" i="1">
                          <a:latin typeface="Cambria Math"/>
                        </a:rPr>
                        <m:t>(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−2</m:t>
                      </m:r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+3)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117" name="TextBox 1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4427" y="1101468"/>
                <a:ext cx="2442023" cy="461665"/>
              </a:xfrm>
              <a:prstGeom prst="rect">
                <a:avLst/>
              </a:prstGeom>
              <a:blipFill rotWithShape="1">
                <a:blip r:embed="rId6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8" name="Straight Connector 117"/>
          <p:cNvCxnSpPr/>
          <p:nvPr/>
        </p:nvCxnSpPr>
        <p:spPr>
          <a:xfrm>
            <a:off x="3269953" y="1993045"/>
            <a:ext cx="0" cy="313586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>
            <a:off x="3559384" y="1993045"/>
            <a:ext cx="0" cy="313586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 flipH="1">
            <a:off x="4583874" y="2032980"/>
            <a:ext cx="385949" cy="44036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 flipH="1">
            <a:off x="4543299" y="3340796"/>
            <a:ext cx="385949" cy="44036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Rectangle 122"/>
          <p:cNvSpPr/>
          <p:nvPr/>
        </p:nvSpPr>
        <p:spPr>
          <a:xfrm>
            <a:off x="5217212" y="2013272"/>
            <a:ext cx="1159838" cy="1118308"/>
          </a:xfrm>
          <a:prstGeom prst="rect">
            <a:avLst/>
          </a:prstGeom>
          <a:solidFill>
            <a:srgbClr val="1557DB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4" name="TextBox 123"/>
              <p:cNvSpPr txBox="1"/>
              <p:nvPr/>
            </p:nvSpPr>
            <p:spPr>
              <a:xfrm>
                <a:off x="5445812" y="2185830"/>
                <a:ext cx="818709" cy="6960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4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24" name="TextBox 1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5812" y="2185830"/>
                <a:ext cx="818709" cy="69604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5" name="Rectangle 124"/>
          <p:cNvSpPr/>
          <p:nvPr/>
        </p:nvSpPr>
        <p:spPr>
          <a:xfrm>
            <a:off x="6400800" y="2013271"/>
            <a:ext cx="1159838" cy="1118308"/>
          </a:xfrm>
          <a:prstGeom prst="rect">
            <a:avLst/>
          </a:prstGeom>
          <a:solidFill>
            <a:srgbClr val="1557DB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6" name="TextBox 125"/>
              <p:cNvSpPr txBox="1"/>
              <p:nvPr/>
            </p:nvSpPr>
            <p:spPr>
              <a:xfrm>
                <a:off x="6571364" y="2216718"/>
                <a:ext cx="818709" cy="6960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4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26" name="TextBox 1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1364" y="2216718"/>
                <a:ext cx="818709" cy="69601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7" name="Rectangle 126"/>
          <p:cNvSpPr/>
          <p:nvPr/>
        </p:nvSpPr>
        <p:spPr>
          <a:xfrm>
            <a:off x="7591316" y="2013270"/>
            <a:ext cx="1159838" cy="1122481"/>
          </a:xfrm>
          <a:prstGeom prst="rect">
            <a:avLst/>
          </a:prstGeom>
          <a:solidFill>
            <a:srgbClr val="1557DB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8" name="TextBox 127"/>
              <p:cNvSpPr txBox="1"/>
              <p:nvPr/>
            </p:nvSpPr>
            <p:spPr>
              <a:xfrm>
                <a:off x="7819916" y="2178127"/>
                <a:ext cx="818709" cy="6960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4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28" name="TextBox 1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9916" y="2178127"/>
                <a:ext cx="818709" cy="69604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9" name="Rectangle 128"/>
          <p:cNvSpPr/>
          <p:nvPr/>
        </p:nvSpPr>
        <p:spPr>
          <a:xfrm>
            <a:off x="5227575" y="3311915"/>
            <a:ext cx="284778" cy="1147170"/>
          </a:xfrm>
          <a:prstGeom prst="rect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TextBox 129"/>
          <p:cNvSpPr txBox="1"/>
          <p:nvPr/>
        </p:nvSpPr>
        <p:spPr>
          <a:xfrm>
            <a:off x="5195678" y="3555881"/>
            <a:ext cx="272903" cy="4764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31" name="Rectangle 130"/>
          <p:cNvSpPr/>
          <p:nvPr/>
        </p:nvSpPr>
        <p:spPr>
          <a:xfrm>
            <a:off x="5512353" y="3311915"/>
            <a:ext cx="272903" cy="1135479"/>
          </a:xfrm>
          <a:prstGeom prst="rect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TextBox 131"/>
          <p:cNvSpPr txBox="1"/>
          <p:nvPr/>
        </p:nvSpPr>
        <p:spPr>
          <a:xfrm>
            <a:off x="5480456" y="3556065"/>
            <a:ext cx="272903" cy="4764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33" name="Rectangle 132"/>
          <p:cNvSpPr/>
          <p:nvPr/>
        </p:nvSpPr>
        <p:spPr>
          <a:xfrm>
            <a:off x="5797131" y="3311915"/>
            <a:ext cx="272903" cy="1135479"/>
          </a:xfrm>
          <a:prstGeom prst="rect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TextBox 133"/>
          <p:cNvSpPr txBox="1"/>
          <p:nvPr/>
        </p:nvSpPr>
        <p:spPr>
          <a:xfrm>
            <a:off x="5765234" y="3558312"/>
            <a:ext cx="272903" cy="4733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36" name="Rectangle 135"/>
          <p:cNvSpPr/>
          <p:nvPr/>
        </p:nvSpPr>
        <p:spPr>
          <a:xfrm rot="5400000">
            <a:off x="6279428" y="3322695"/>
            <a:ext cx="304800" cy="3048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/>
          <p:cNvSpPr/>
          <p:nvPr/>
        </p:nvSpPr>
        <p:spPr>
          <a:xfrm rot="5400000">
            <a:off x="6280706" y="3840623"/>
            <a:ext cx="304800" cy="3048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TextBox 134"/>
          <p:cNvSpPr txBox="1"/>
          <p:nvPr/>
        </p:nvSpPr>
        <p:spPr>
          <a:xfrm>
            <a:off x="6252006" y="3311915"/>
            <a:ext cx="3859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 1</a:t>
            </a:r>
            <a:endParaRPr lang="en-US" sz="1100" dirty="0"/>
          </a:p>
        </p:txBody>
      </p:sp>
      <p:sp>
        <p:nvSpPr>
          <p:cNvPr id="138" name="TextBox 137"/>
          <p:cNvSpPr txBox="1"/>
          <p:nvPr/>
        </p:nvSpPr>
        <p:spPr>
          <a:xfrm>
            <a:off x="6262603" y="3861094"/>
            <a:ext cx="3859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 1</a:t>
            </a:r>
            <a:endParaRPr lang="en-US" sz="1100" dirty="0"/>
          </a:p>
        </p:txBody>
      </p:sp>
      <p:grpSp>
        <p:nvGrpSpPr>
          <p:cNvPr id="141" name="Group 140"/>
          <p:cNvGrpSpPr/>
          <p:nvPr/>
        </p:nvGrpSpPr>
        <p:grpSpPr>
          <a:xfrm>
            <a:off x="4864925" y="1090706"/>
            <a:ext cx="2326729" cy="461665"/>
            <a:chOff x="4864925" y="1090706"/>
            <a:chExt cx="2326729" cy="461665"/>
          </a:xfrm>
        </p:grpSpPr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39" name="TextBox 138"/>
                <p:cNvSpPr txBox="1"/>
                <p:nvPr/>
              </p:nvSpPr>
              <p:spPr>
                <a:xfrm>
                  <a:off x="4864925" y="1121484"/>
                  <a:ext cx="327025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1" i="1" smtClean="0">
                            <a:latin typeface="Cambria Math"/>
                          </a:rPr>
                          <m:t>=</m:t>
                        </m:r>
                      </m:oMath>
                    </m:oMathPara>
                  </a14:m>
                  <a:endParaRPr lang="en-US" b="1" dirty="0"/>
                </a:p>
              </p:txBody>
            </p:sp>
          </mc:Choice>
          <mc:Fallback>
            <p:sp>
              <p:nvSpPr>
                <p:cNvPr id="139" name="TextBox 1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64925" y="1121484"/>
                  <a:ext cx="327025" cy="400110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 r="-370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40" name="TextBox 139"/>
                <p:cNvSpPr txBox="1"/>
                <p:nvPr/>
              </p:nvSpPr>
              <p:spPr>
                <a:xfrm>
                  <a:off x="5217212" y="1090706"/>
                  <a:ext cx="197444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latin typeface="Cambria Math"/>
                          </a:rPr>
                          <m:t>3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/>
                          </a:rPr>
                          <m:t>+3</m:t>
                        </m:r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+2</m:t>
                        </m:r>
                      </m:oMath>
                    </m:oMathPara>
                  </a14:m>
                  <a:endParaRPr lang="en-US" sz="3200" dirty="0"/>
                </a:p>
              </p:txBody>
            </p:sp>
          </mc:Choice>
          <mc:Fallback>
            <p:sp>
              <p:nvSpPr>
                <p:cNvPr id="140" name="TextBox 1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17212" y="1090706"/>
                  <a:ext cx="1974442" cy="461665"/>
                </a:xfrm>
                <a:prstGeom prst="rect">
                  <a:avLst/>
                </a:prstGeom>
                <a:blipFill rotWithShape="1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xmlns="" val="3875132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7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/>
      <p:bldP spid="131" grpId="0" animBg="1"/>
      <p:bldP spid="132" grpId="0"/>
      <p:bldP spid="133" grpId="0" animBg="1"/>
      <p:bldP spid="134" grpId="0"/>
      <p:bldP spid="136" grpId="0" animBg="1"/>
      <p:bldP spid="137" grpId="0" animBg="1"/>
      <p:bldP spid="135" grpId="0"/>
      <p:bldP spid="13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92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Adding Polynomials </a:t>
            </a:r>
            <a:br>
              <a:rPr lang="en-US" dirty="0" smtClean="0"/>
            </a:br>
            <a:r>
              <a:rPr lang="en-US" dirty="0" smtClean="0"/>
              <a:t>(Find the Perimeter)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6483" y="1295399"/>
            <a:ext cx="3514725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295400"/>
            <a:ext cx="3161508" cy="1354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2397826" y="3535774"/>
            <a:ext cx="5945282" cy="1769056"/>
            <a:chOff x="2362200" y="3535774"/>
            <a:chExt cx="5945282" cy="1769056"/>
          </a:xfrm>
        </p:grpSpPr>
        <p:sp>
          <p:nvSpPr>
            <p:cNvPr id="5" name="Rectangle 4"/>
            <p:cNvSpPr/>
            <p:nvPr/>
          </p:nvSpPr>
          <p:spPr>
            <a:xfrm>
              <a:off x="2362200" y="3535774"/>
              <a:ext cx="2514600" cy="1143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6" name="TextBox 5"/>
                <p:cNvSpPr txBox="1"/>
                <p:nvPr/>
              </p:nvSpPr>
              <p:spPr>
                <a:xfrm>
                  <a:off x="6783482" y="4935498"/>
                  <a:ext cx="15240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/>
                          </a:rPr>
                          <m:t>8</m:t>
                        </m:r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+2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83482" y="4935498"/>
                  <a:ext cx="1524000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9" name="TextBox 8"/>
                <p:cNvSpPr txBox="1"/>
                <p:nvPr/>
              </p:nvSpPr>
              <p:spPr>
                <a:xfrm>
                  <a:off x="2743200" y="4678774"/>
                  <a:ext cx="15240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4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/>
                          </a:rPr>
                          <m:t>−2</m:t>
                        </m:r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+3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43200" y="4678774"/>
                  <a:ext cx="1524000" cy="36933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" name="Isosceles Triangle 7"/>
          <p:cNvSpPr/>
          <p:nvPr/>
        </p:nvSpPr>
        <p:spPr>
          <a:xfrm>
            <a:off x="6595802" y="3423166"/>
            <a:ext cx="1711680" cy="1512332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TextBox 11"/>
              <p:cNvSpPr txBox="1"/>
              <p:nvPr/>
            </p:nvSpPr>
            <p:spPr>
              <a:xfrm>
                <a:off x="7565274" y="4004953"/>
                <a:ext cx="1524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−1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5274" y="4004953"/>
                <a:ext cx="1524000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TextBox 12"/>
              <p:cNvSpPr txBox="1"/>
              <p:nvPr/>
            </p:nvSpPr>
            <p:spPr>
              <a:xfrm>
                <a:off x="5562600" y="3899664"/>
                <a:ext cx="1524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+8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+2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600" y="3899664"/>
                <a:ext cx="1524000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TextBox 13"/>
              <p:cNvSpPr txBox="1"/>
              <p:nvPr/>
            </p:nvSpPr>
            <p:spPr>
              <a:xfrm>
                <a:off x="1157658" y="3810000"/>
                <a:ext cx="1524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−1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658" y="3810000"/>
                <a:ext cx="1524000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3367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Subtracting Polynomials</a:t>
            </a:r>
            <a:endParaRPr lang="en-US" dirty="0"/>
          </a:p>
        </p:txBody>
      </p:sp>
      <p:grpSp>
        <p:nvGrpSpPr>
          <p:cNvPr id="36" name="Group 35"/>
          <p:cNvGrpSpPr/>
          <p:nvPr/>
        </p:nvGrpSpPr>
        <p:grpSpPr>
          <a:xfrm>
            <a:off x="834240" y="1680120"/>
            <a:ext cx="1295400" cy="1219200"/>
            <a:chOff x="990600" y="1676400"/>
            <a:chExt cx="1295400" cy="1219200"/>
          </a:xfrm>
        </p:grpSpPr>
        <p:sp>
          <p:nvSpPr>
            <p:cNvPr id="6" name="Rectangle 5"/>
            <p:cNvSpPr/>
            <p:nvPr/>
          </p:nvSpPr>
          <p:spPr>
            <a:xfrm>
              <a:off x="990600" y="1676400"/>
              <a:ext cx="1295400" cy="1219200"/>
            </a:xfrm>
            <a:prstGeom prst="rect">
              <a:avLst/>
            </a:prstGeom>
            <a:solidFill>
              <a:srgbClr val="1557DB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8" name="TextBox 7"/>
                <p:cNvSpPr txBox="1"/>
                <p:nvPr/>
              </p:nvSpPr>
              <p:spPr>
                <a:xfrm>
                  <a:off x="1219200" y="1905000"/>
                  <a:ext cx="914400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44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40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40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mc:Choice>
          <mc:Fallback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9200" y="1905000"/>
                  <a:ext cx="914400" cy="769441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5" name="Group 34"/>
          <p:cNvGrpSpPr/>
          <p:nvPr/>
        </p:nvGrpSpPr>
        <p:grpSpPr>
          <a:xfrm>
            <a:off x="2147453" y="1680120"/>
            <a:ext cx="1295400" cy="1219200"/>
            <a:chOff x="2303813" y="1676400"/>
            <a:chExt cx="1295400" cy="1219200"/>
          </a:xfrm>
        </p:grpSpPr>
        <p:sp>
          <p:nvSpPr>
            <p:cNvPr id="7" name="Rectangle 6"/>
            <p:cNvSpPr/>
            <p:nvPr/>
          </p:nvSpPr>
          <p:spPr>
            <a:xfrm>
              <a:off x="2303813" y="1676400"/>
              <a:ext cx="1295400" cy="1219200"/>
            </a:xfrm>
            <a:prstGeom prst="rect">
              <a:avLst/>
            </a:prstGeom>
            <a:solidFill>
              <a:srgbClr val="1557DB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9" name="TextBox 8"/>
                <p:cNvSpPr txBox="1"/>
                <p:nvPr/>
              </p:nvSpPr>
              <p:spPr>
                <a:xfrm>
                  <a:off x="2494313" y="1884218"/>
                  <a:ext cx="914400" cy="76944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44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40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40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mc:Choice>
          <mc:Fallback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94313" y="1884218"/>
                  <a:ext cx="914400" cy="769441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/>
          <p:cNvGrpSpPr/>
          <p:nvPr/>
        </p:nvGrpSpPr>
        <p:grpSpPr>
          <a:xfrm>
            <a:off x="3394366" y="1676400"/>
            <a:ext cx="340425" cy="1219200"/>
            <a:chOff x="3698175" y="1676400"/>
            <a:chExt cx="340425" cy="1219200"/>
          </a:xfrm>
          <a:solidFill>
            <a:srgbClr val="00B050"/>
          </a:solidFill>
        </p:grpSpPr>
        <p:sp>
          <p:nvSpPr>
            <p:cNvPr id="10" name="Rectangle 9"/>
            <p:cNvSpPr/>
            <p:nvPr/>
          </p:nvSpPr>
          <p:spPr>
            <a:xfrm>
              <a:off x="3733800" y="1676400"/>
              <a:ext cx="304800" cy="1219200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698175" y="1916874"/>
              <a:ext cx="30480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prstClr val="black"/>
                  </a:solidFill>
                </a:rPr>
                <a:t>x</a:t>
              </a:r>
              <a:endParaRPr lang="en-US" sz="2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698173" y="1676400"/>
            <a:ext cx="340425" cy="1219200"/>
            <a:chOff x="3698175" y="1676400"/>
            <a:chExt cx="340425" cy="1219200"/>
          </a:xfrm>
          <a:solidFill>
            <a:srgbClr val="00B050"/>
          </a:solidFill>
        </p:grpSpPr>
        <p:sp>
          <p:nvSpPr>
            <p:cNvPr id="21" name="Rectangle 20"/>
            <p:cNvSpPr/>
            <p:nvPr/>
          </p:nvSpPr>
          <p:spPr>
            <a:xfrm>
              <a:off x="3733800" y="1676400"/>
              <a:ext cx="304800" cy="1219200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698175" y="1916874"/>
              <a:ext cx="30480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prstClr val="black"/>
                  </a:solidFill>
                </a:rPr>
                <a:t>x</a:t>
              </a:r>
              <a:endParaRPr lang="en-US" sz="2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991094" y="1680120"/>
            <a:ext cx="340425" cy="1219200"/>
            <a:chOff x="3698175" y="1676400"/>
            <a:chExt cx="340425" cy="1219200"/>
          </a:xfrm>
          <a:solidFill>
            <a:srgbClr val="00B050"/>
          </a:solidFill>
        </p:grpSpPr>
        <p:sp>
          <p:nvSpPr>
            <p:cNvPr id="24" name="Rectangle 23"/>
            <p:cNvSpPr/>
            <p:nvPr/>
          </p:nvSpPr>
          <p:spPr>
            <a:xfrm>
              <a:off x="3733800" y="1676400"/>
              <a:ext cx="304800" cy="1219200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698175" y="1916874"/>
              <a:ext cx="30480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prstClr val="black"/>
                  </a:solidFill>
                </a:rPr>
                <a:t>x</a:t>
              </a:r>
              <a:endParaRPr lang="en-US" sz="2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295894" y="1676400"/>
            <a:ext cx="340425" cy="1226640"/>
            <a:chOff x="3698175" y="1676400"/>
            <a:chExt cx="340425" cy="1219200"/>
          </a:xfrm>
          <a:solidFill>
            <a:srgbClr val="00B050"/>
          </a:solidFill>
        </p:grpSpPr>
        <p:sp>
          <p:nvSpPr>
            <p:cNvPr id="27" name="Rectangle 26"/>
            <p:cNvSpPr/>
            <p:nvPr/>
          </p:nvSpPr>
          <p:spPr>
            <a:xfrm>
              <a:off x="3733800" y="1676400"/>
              <a:ext cx="304800" cy="1219200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698175" y="1916874"/>
              <a:ext cx="30480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prstClr val="black"/>
                  </a:solidFill>
                </a:rPr>
                <a:t>x</a:t>
              </a:r>
              <a:endParaRPr lang="en-US" sz="2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4600694" y="1680120"/>
            <a:ext cx="340425" cy="1219200"/>
            <a:chOff x="3698175" y="1676400"/>
            <a:chExt cx="340425" cy="1219200"/>
          </a:xfrm>
          <a:solidFill>
            <a:srgbClr val="00B050"/>
          </a:solidFill>
        </p:grpSpPr>
        <p:sp>
          <p:nvSpPr>
            <p:cNvPr id="30" name="Rectangle 29"/>
            <p:cNvSpPr/>
            <p:nvPr/>
          </p:nvSpPr>
          <p:spPr>
            <a:xfrm>
              <a:off x="3733800" y="1676400"/>
              <a:ext cx="304800" cy="1219200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698175" y="1916874"/>
              <a:ext cx="30480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prstClr val="black"/>
                  </a:solidFill>
                </a:rPr>
                <a:t>x</a:t>
              </a:r>
              <a:endParaRPr lang="en-US" sz="2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5002475" y="1676400"/>
            <a:ext cx="457200" cy="304800"/>
            <a:chOff x="5791200" y="1676400"/>
            <a:chExt cx="457200" cy="304800"/>
          </a:xfrm>
        </p:grpSpPr>
        <p:sp>
          <p:nvSpPr>
            <p:cNvPr id="32" name="Rectangle 31"/>
            <p:cNvSpPr/>
            <p:nvPr/>
          </p:nvSpPr>
          <p:spPr>
            <a:xfrm rot="5400000">
              <a:off x="5791200" y="1676400"/>
              <a:ext cx="304800" cy="3048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791200" y="1676400"/>
              <a:ext cx="4572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>
                  <a:solidFill>
                    <a:prstClr val="black"/>
                  </a:solidFill>
                </a:rPr>
                <a:t>-1</a:t>
              </a:r>
              <a:endParaRPr lang="en-US" sz="11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834240" y="3114638"/>
            <a:ext cx="1295400" cy="1219200"/>
            <a:chOff x="990600" y="1676400"/>
            <a:chExt cx="1295400" cy="1219200"/>
          </a:xfrm>
        </p:grpSpPr>
        <p:sp>
          <p:nvSpPr>
            <p:cNvPr id="38" name="Rectangle 37"/>
            <p:cNvSpPr/>
            <p:nvPr/>
          </p:nvSpPr>
          <p:spPr>
            <a:xfrm>
              <a:off x="990600" y="1676400"/>
              <a:ext cx="1295400" cy="1219200"/>
            </a:xfrm>
            <a:prstGeom prst="rect">
              <a:avLst/>
            </a:prstGeom>
            <a:solidFill>
              <a:srgbClr val="1557DB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1219200" y="1905000"/>
                  <a:ext cx="914400" cy="76944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44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40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40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mc:Choice>
          <mc:Fallback>
            <p:sp>
              <p:nvSpPr>
                <p:cNvPr id="4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9200" y="1905000"/>
                  <a:ext cx="914400" cy="769441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0" name="Group 39"/>
          <p:cNvGrpSpPr/>
          <p:nvPr/>
        </p:nvGrpSpPr>
        <p:grpSpPr>
          <a:xfrm>
            <a:off x="3336712" y="3135110"/>
            <a:ext cx="553687" cy="1219200"/>
            <a:chOff x="3625436" y="1676400"/>
            <a:chExt cx="553687" cy="1219200"/>
          </a:xfrm>
          <a:solidFill>
            <a:srgbClr val="FF0000"/>
          </a:solidFill>
        </p:grpSpPr>
        <p:sp>
          <p:nvSpPr>
            <p:cNvPr id="41" name="Rectangle 40"/>
            <p:cNvSpPr/>
            <p:nvPr/>
          </p:nvSpPr>
          <p:spPr>
            <a:xfrm>
              <a:off x="3733800" y="1676400"/>
              <a:ext cx="304800" cy="121920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625436" y="1916874"/>
              <a:ext cx="553687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prstClr val="black"/>
                  </a:solidFill>
                </a:rPr>
                <a:t>-x</a:t>
              </a:r>
              <a:endParaRPr lang="en-US" sz="2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666005" y="3135110"/>
            <a:ext cx="513114" cy="1219200"/>
            <a:chOff x="3641766" y="1676400"/>
            <a:chExt cx="513114" cy="1219200"/>
          </a:xfrm>
          <a:solidFill>
            <a:srgbClr val="FF0000"/>
          </a:solidFill>
        </p:grpSpPr>
        <p:sp>
          <p:nvSpPr>
            <p:cNvPr id="44" name="Rectangle 43"/>
            <p:cNvSpPr/>
            <p:nvPr/>
          </p:nvSpPr>
          <p:spPr>
            <a:xfrm>
              <a:off x="3733800" y="1676400"/>
              <a:ext cx="304800" cy="121920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641766" y="1901280"/>
              <a:ext cx="51311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prstClr val="black"/>
                  </a:solidFill>
                </a:rPr>
                <a:t>-x</a:t>
              </a:r>
              <a:endParaRPr lang="en-US" sz="2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019298" y="3057908"/>
            <a:ext cx="385949" cy="304800"/>
            <a:chOff x="5791200" y="1676400"/>
            <a:chExt cx="385949" cy="304800"/>
          </a:xfrm>
        </p:grpSpPr>
        <p:sp>
          <p:nvSpPr>
            <p:cNvPr id="47" name="Rectangle 46"/>
            <p:cNvSpPr/>
            <p:nvPr/>
          </p:nvSpPr>
          <p:spPr>
            <a:xfrm rot="5400000">
              <a:off x="5791200" y="1676400"/>
              <a:ext cx="304800" cy="304800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791200" y="1697995"/>
              <a:ext cx="38594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>
                  <a:solidFill>
                    <a:prstClr val="black"/>
                  </a:solidFill>
                </a:rPr>
                <a:t> 1</a:t>
              </a:r>
              <a:endParaRPr lang="en-US" sz="11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5019297" y="3468357"/>
            <a:ext cx="385949" cy="304800"/>
            <a:chOff x="5791200" y="1676400"/>
            <a:chExt cx="385949" cy="304800"/>
          </a:xfrm>
        </p:grpSpPr>
        <p:sp>
          <p:nvSpPr>
            <p:cNvPr id="56" name="Rectangle 55"/>
            <p:cNvSpPr/>
            <p:nvPr/>
          </p:nvSpPr>
          <p:spPr>
            <a:xfrm rot="5400000">
              <a:off x="5791200" y="1676400"/>
              <a:ext cx="304800" cy="304800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791200" y="1697995"/>
              <a:ext cx="38594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>
                  <a:solidFill>
                    <a:prstClr val="black"/>
                  </a:solidFill>
                </a:rPr>
                <a:t> 1</a:t>
              </a:r>
              <a:endParaRPr lang="en-US" sz="11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5019296" y="3871368"/>
            <a:ext cx="385949" cy="304800"/>
            <a:chOff x="5791200" y="1676400"/>
            <a:chExt cx="385949" cy="304800"/>
          </a:xfrm>
        </p:grpSpPr>
        <p:sp>
          <p:nvSpPr>
            <p:cNvPr id="59" name="Rectangle 58"/>
            <p:cNvSpPr/>
            <p:nvPr/>
          </p:nvSpPr>
          <p:spPr>
            <a:xfrm rot="5400000">
              <a:off x="5791200" y="1676400"/>
              <a:ext cx="304800" cy="304800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791200" y="1697995"/>
              <a:ext cx="38594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>
                  <a:solidFill>
                    <a:prstClr val="black"/>
                  </a:solidFill>
                </a:rPr>
                <a:t> 1</a:t>
              </a:r>
              <a:endParaRPr lang="en-US" sz="1100" dirty="0">
                <a:solidFill>
                  <a:prstClr val="black"/>
                </a:solidFill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9" name="TextBox 48"/>
              <p:cNvSpPr txBox="1"/>
              <p:nvPr/>
            </p:nvSpPr>
            <p:spPr>
              <a:xfrm>
                <a:off x="347350" y="914400"/>
                <a:ext cx="304701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8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sz="28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8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8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+5</m:t>
                          </m:r>
                          <m:r>
                            <a:rPr lang="en-US" sz="28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US" sz="28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350" y="914400"/>
                <a:ext cx="3047016" cy="52322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Connector 49"/>
          <p:cNvCxnSpPr/>
          <p:nvPr/>
        </p:nvCxnSpPr>
        <p:spPr>
          <a:xfrm>
            <a:off x="5469571" y="531710"/>
            <a:ext cx="0" cy="50292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762002" y="1564290"/>
            <a:ext cx="815339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Group 60"/>
          <p:cNvGrpSpPr/>
          <p:nvPr/>
        </p:nvGrpSpPr>
        <p:grpSpPr>
          <a:xfrm>
            <a:off x="834241" y="3046310"/>
            <a:ext cx="1295400" cy="1293244"/>
            <a:chOff x="1002638" y="1700150"/>
            <a:chExt cx="1301175" cy="12192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62" name="Rectangle 61"/>
            <p:cNvSpPr/>
            <p:nvPr/>
          </p:nvSpPr>
          <p:spPr>
            <a:xfrm>
              <a:off x="1002638" y="1700150"/>
              <a:ext cx="1295400" cy="1219200"/>
            </a:xfrm>
            <a:prstGeom prst="rect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63" name="TextBox 62"/>
                <p:cNvSpPr txBox="1"/>
                <p:nvPr/>
              </p:nvSpPr>
              <p:spPr>
                <a:xfrm>
                  <a:off x="1160813" y="1901279"/>
                  <a:ext cx="1143000" cy="769441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4400" dirty="0" smtClean="0">
                      <a:solidFill>
                        <a:prstClr val="black"/>
                      </a:solidFill>
                    </a:rPr>
                    <a:t>-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4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44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a14:m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mc:Choice>
          <mc:Fallback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0813" y="1901279"/>
                  <a:ext cx="1143000" cy="769441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l="-21277" t="-15873" b="-3730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4" name="Group 63"/>
          <p:cNvGrpSpPr/>
          <p:nvPr/>
        </p:nvGrpSpPr>
        <p:grpSpPr>
          <a:xfrm>
            <a:off x="3440873" y="3136046"/>
            <a:ext cx="304800" cy="1219200"/>
            <a:chOff x="3733800" y="1676400"/>
            <a:chExt cx="304800" cy="1219200"/>
          </a:xfrm>
          <a:solidFill>
            <a:srgbClr val="00B050"/>
          </a:solidFill>
        </p:grpSpPr>
        <p:sp>
          <p:nvSpPr>
            <p:cNvPr id="65" name="Rectangle 64"/>
            <p:cNvSpPr/>
            <p:nvPr/>
          </p:nvSpPr>
          <p:spPr>
            <a:xfrm>
              <a:off x="3733800" y="1676400"/>
              <a:ext cx="304800" cy="1219200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3745184" y="1916874"/>
              <a:ext cx="163282" cy="52322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prstClr val="black"/>
                  </a:solidFill>
                </a:rPr>
                <a:t>x</a:t>
              </a:r>
              <a:endParaRPr lang="en-US" sz="2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3769914" y="3130086"/>
            <a:ext cx="304801" cy="1225159"/>
            <a:chOff x="3733799" y="1676400"/>
            <a:chExt cx="304801" cy="1219200"/>
          </a:xfrm>
          <a:solidFill>
            <a:srgbClr val="00B050"/>
          </a:solidFill>
        </p:grpSpPr>
        <p:sp>
          <p:nvSpPr>
            <p:cNvPr id="68" name="Rectangle 67"/>
            <p:cNvSpPr/>
            <p:nvPr/>
          </p:nvSpPr>
          <p:spPr>
            <a:xfrm>
              <a:off x="3733800" y="1676400"/>
              <a:ext cx="304800" cy="1219200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3733799" y="1916874"/>
              <a:ext cx="269175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prstClr val="black"/>
                  </a:solidFill>
                </a:rPr>
                <a:t>x</a:t>
              </a:r>
              <a:endParaRPr lang="en-US" sz="2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5007421" y="3471603"/>
            <a:ext cx="385949" cy="304800"/>
            <a:chOff x="5791200" y="1676400"/>
            <a:chExt cx="385949" cy="304800"/>
          </a:xfrm>
        </p:grpSpPr>
        <p:sp>
          <p:nvSpPr>
            <p:cNvPr id="71" name="Rectangle 70"/>
            <p:cNvSpPr/>
            <p:nvPr/>
          </p:nvSpPr>
          <p:spPr>
            <a:xfrm rot="5400000">
              <a:off x="5791200" y="1676400"/>
              <a:ext cx="304800" cy="3048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5791200" y="1697995"/>
              <a:ext cx="38594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>
                  <a:solidFill>
                    <a:prstClr val="black"/>
                  </a:solidFill>
                </a:rPr>
                <a:t>-1</a:t>
              </a:r>
              <a:endParaRPr lang="en-US" sz="11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5002475" y="3055190"/>
            <a:ext cx="385949" cy="304800"/>
            <a:chOff x="5791200" y="1676400"/>
            <a:chExt cx="385949" cy="304800"/>
          </a:xfrm>
        </p:grpSpPr>
        <p:sp>
          <p:nvSpPr>
            <p:cNvPr id="74" name="Rectangle 73"/>
            <p:cNvSpPr/>
            <p:nvPr/>
          </p:nvSpPr>
          <p:spPr>
            <a:xfrm rot="5400000">
              <a:off x="5791200" y="1676400"/>
              <a:ext cx="304800" cy="3048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5791200" y="1697995"/>
              <a:ext cx="385949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100" dirty="0" smtClean="0">
                  <a:solidFill>
                    <a:prstClr val="black"/>
                  </a:solidFill>
                </a:rPr>
                <a:t>-1</a:t>
              </a:r>
              <a:endParaRPr lang="en-US" sz="11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5002475" y="3883210"/>
            <a:ext cx="402772" cy="304800"/>
            <a:chOff x="5791200" y="1676400"/>
            <a:chExt cx="385949" cy="304800"/>
          </a:xfrm>
          <a:solidFill>
            <a:srgbClr val="FF0000"/>
          </a:solidFill>
        </p:grpSpPr>
        <p:sp>
          <p:nvSpPr>
            <p:cNvPr id="77" name="Rectangle 76"/>
            <p:cNvSpPr/>
            <p:nvPr/>
          </p:nvSpPr>
          <p:spPr>
            <a:xfrm rot="5400000">
              <a:off x="5791200" y="1676400"/>
              <a:ext cx="304800" cy="304800"/>
            </a:xfrm>
            <a:prstGeom prst="rect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791200" y="1697995"/>
              <a:ext cx="385949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prstClr val="black"/>
                  </a:solidFill>
                </a:rPr>
                <a:t>-</a:t>
              </a:r>
              <a:r>
                <a:rPr lang="en-US" sz="1100" dirty="0" smtClean="0">
                  <a:solidFill>
                    <a:prstClr val="black"/>
                  </a:solidFill>
                </a:rPr>
                <a:t>1</a:t>
              </a:r>
              <a:endParaRPr lang="en-US" sz="1100" dirty="0">
                <a:solidFill>
                  <a:prstClr val="black"/>
                </a:solidFill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6" name="TextBox 15"/>
              <p:cNvSpPr txBox="1"/>
              <p:nvPr/>
            </p:nvSpPr>
            <p:spPr>
              <a:xfrm>
                <a:off x="2834488" y="914400"/>
                <a:ext cx="276051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   </m:t>
                      </m:r>
                      <m:r>
                        <a:rPr lang="en-US" sz="2800" i="1">
                          <a:solidFill>
                            <a:prstClr val="black"/>
                          </a:solidFill>
                          <a:latin typeface="Cambria Math"/>
                        </a:rPr>
                        <m:t>(</m:t>
                      </m:r>
                      <m:sSup>
                        <m:sSup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800" i="1">
                          <a:solidFill>
                            <a:prstClr val="black"/>
                          </a:solidFill>
                          <a:latin typeface="Cambria Math"/>
                        </a:rPr>
                        <m:t>−2</m:t>
                      </m:r>
                      <m:r>
                        <a:rPr lang="en-US" sz="2800" i="1">
                          <a:solidFill>
                            <a:prstClr val="black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2800" i="1">
                          <a:solidFill>
                            <a:prstClr val="black"/>
                          </a:solidFill>
                          <a:latin typeface="Cambria Math"/>
                        </a:rPr>
                        <m:t>+3)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4488" y="914400"/>
                <a:ext cx="2760512" cy="52322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9" name="TextBox 78"/>
              <p:cNvSpPr txBox="1"/>
              <p:nvPr/>
            </p:nvSpPr>
            <p:spPr>
              <a:xfrm>
                <a:off x="5314206" y="912421"/>
                <a:ext cx="276051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solidFill>
                      <a:prstClr val="black"/>
                    </a:solidFill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/>
                      </a:rPr>
                      <m:t>+7</m:t>
                    </m:r>
                    <m:r>
                      <a:rPr lang="en-US" sz="2800" i="1">
                        <a:solidFill>
                          <a:prstClr val="black"/>
                        </a:solidFill>
                        <a:latin typeface="Cambria Math"/>
                      </a:rPr>
                      <m:t>𝑥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/>
                      </a:rPr>
                      <m:t>−4</m:t>
                    </m:r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4206" y="912421"/>
                <a:ext cx="2760512" cy="523220"/>
              </a:xfrm>
              <a:prstGeom prst="rect">
                <a:avLst/>
              </a:prstGeom>
              <a:blipFill rotWithShape="1">
                <a:blip r:embed="rId8"/>
                <a:stretch>
                  <a:fillRect l="-4636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0" name="Straight Connector 79"/>
          <p:cNvCxnSpPr/>
          <p:nvPr/>
        </p:nvCxnSpPr>
        <p:spPr>
          <a:xfrm>
            <a:off x="1371600" y="1603012"/>
            <a:ext cx="0" cy="313586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5595000" y="1680996"/>
            <a:ext cx="3472543" cy="2139143"/>
            <a:chOff x="5595000" y="1680996"/>
            <a:chExt cx="3472543" cy="2139143"/>
          </a:xfrm>
        </p:grpSpPr>
        <p:grpSp>
          <p:nvGrpSpPr>
            <p:cNvPr id="82" name="Group 81"/>
            <p:cNvGrpSpPr/>
            <p:nvPr/>
          </p:nvGrpSpPr>
          <p:grpSpPr>
            <a:xfrm>
              <a:off x="5595000" y="1680996"/>
              <a:ext cx="1295400" cy="1219200"/>
              <a:chOff x="2303813" y="1676400"/>
              <a:chExt cx="1295400" cy="1219200"/>
            </a:xfrm>
          </p:grpSpPr>
          <p:sp>
            <p:nvSpPr>
              <p:cNvPr id="83" name="Rectangle 82"/>
              <p:cNvSpPr/>
              <p:nvPr/>
            </p:nvSpPr>
            <p:spPr>
              <a:xfrm>
                <a:off x="2303813" y="1676400"/>
                <a:ext cx="1295400" cy="1219200"/>
              </a:xfrm>
              <a:prstGeom prst="rect">
                <a:avLst/>
              </a:prstGeom>
              <a:solidFill>
                <a:srgbClr val="1557DB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84" name="TextBox 83"/>
                  <p:cNvSpPr txBox="1"/>
                  <p:nvPr/>
                </p:nvSpPr>
                <p:spPr>
                  <a:xfrm>
                    <a:off x="2494313" y="1884218"/>
                    <a:ext cx="914400" cy="76944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sz="44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4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44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84" name="TextBox 8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94313" y="1884218"/>
                    <a:ext cx="914400" cy="769441"/>
                  </a:xfrm>
                  <a:prstGeom prst="rect">
                    <a:avLst/>
                  </a:prstGeom>
                  <a:blipFill rotWithShape="1">
                    <a:blip r:embed="rId9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85" name="Group 84"/>
            <p:cNvGrpSpPr/>
            <p:nvPr/>
          </p:nvGrpSpPr>
          <p:grpSpPr>
            <a:xfrm>
              <a:off x="6874061" y="1681711"/>
              <a:ext cx="340425" cy="1219200"/>
              <a:chOff x="3698175" y="1676400"/>
              <a:chExt cx="340425" cy="1219200"/>
            </a:xfrm>
            <a:solidFill>
              <a:srgbClr val="00B050"/>
            </a:solidFill>
          </p:grpSpPr>
          <p:sp>
            <p:nvSpPr>
              <p:cNvPr id="86" name="Rectangle 85"/>
              <p:cNvSpPr/>
              <p:nvPr/>
            </p:nvSpPr>
            <p:spPr>
              <a:xfrm>
                <a:off x="3733800" y="1676400"/>
                <a:ext cx="304800" cy="1219200"/>
              </a:xfrm>
              <a:prstGeom prst="rect">
                <a:avLst/>
              </a:prstGeom>
              <a:grp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3698175" y="1916874"/>
                <a:ext cx="304800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solidFill>
                      <a:prstClr val="black"/>
                    </a:solidFill>
                  </a:rPr>
                  <a:t>x</a:t>
                </a:r>
                <a:endParaRPr lang="en-US" sz="280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88" name="Group 87"/>
            <p:cNvGrpSpPr/>
            <p:nvPr/>
          </p:nvGrpSpPr>
          <p:grpSpPr>
            <a:xfrm>
              <a:off x="7177868" y="1681711"/>
              <a:ext cx="340425" cy="1219200"/>
              <a:chOff x="3698175" y="1676400"/>
              <a:chExt cx="340425" cy="1219200"/>
            </a:xfrm>
            <a:solidFill>
              <a:srgbClr val="00B050"/>
            </a:solidFill>
          </p:grpSpPr>
          <p:sp>
            <p:nvSpPr>
              <p:cNvPr id="89" name="Rectangle 88"/>
              <p:cNvSpPr/>
              <p:nvPr/>
            </p:nvSpPr>
            <p:spPr>
              <a:xfrm>
                <a:off x="3733800" y="1676400"/>
                <a:ext cx="304800" cy="1219200"/>
              </a:xfrm>
              <a:prstGeom prst="rect">
                <a:avLst/>
              </a:prstGeom>
              <a:grp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3698175" y="1916874"/>
                <a:ext cx="304800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solidFill>
                      <a:prstClr val="black"/>
                    </a:solidFill>
                  </a:rPr>
                  <a:t>x</a:t>
                </a:r>
                <a:endParaRPr lang="en-US" sz="280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1" name="Group 90"/>
            <p:cNvGrpSpPr/>
            <p:nvPr/>
          </p:nvGrpSpPr>
          <p:grpSpPr>
            <a:xfrm>
              <a:off x="7470789" y="1681151"/>
              <a:ext cx="364175" cy="1219200"/>
              <a:chOff x="3698175" y="1700150"/>
              <a:chExt cx="364175" cy="1219200"/>
            </a:xfrm>
            <a:solidFill>
              <a:srgbClr val="00B050"/>
            </a:solidFill>
          </p:grpSpPr>
          <p:sp>
            <p:nvSpPr>
              <p:cNvPr id="92" name="Rectangle 91"/>
              <p:cNvSpPr/>
              <p:nvPr/>
            </p:nvSpPr>
            <p:spPr>
              <a:xfrm>
                <a:off x="3757550" y="1700150"/>
                <a:ext cx="304800" cy="1219200"/>
              </a:xfrm>
              <a:prstGeom prst="rect">
                <a:avLst/>
              </a:prstGeom>
              <a:grp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3698175" y="1916874"/>
                <a:ext cx="304800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solidFill>
                      <a:prstClr val="black"/>
                    </a:solidFill>
                  </a:rPr>
                  <a:t>x</a:t>
                </a:r>
                <a:endParaRPr lang="en-US" sz="280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4" name="Group 93"/>
            <p:cNvGrpSpPr/>
            <p:nvPr/>
          </p:nvGrpSpPr>
          <p:grpSpPr>
            <a:xfrm>
              <a:off x="7799339" y="1681710"/>
              <a:ext cx="340425" cy="1221330"/>
              <a:chOff x="3698175" y="1688203"/>
              <a:chExt cx="340425" cy="1213923"/>
            </a:xfrm>
            <a:solidFill>
              <a:srgbClr val="00B050"/>
            </a:solidFill>
          </p:grpSpPr>
          <p:sp>
            <p:nvSpPr>
              <p:cNvPr id="95" name="Rectangle 94"/>
              <p:cNvSpPr/>
              <p:nvPr/>
            </p:nvSpPr>
            <p:spPr>
              <a:xfrm>
                <a:off x="3733800" y="1688203"/>
                <a:ext cx="304800" cy="1213923"/>
              </a:xfrm>
              <a:prstGeom prst="rect">
                <a:avLst/>
              </a:prstGeom>
              <a:grp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6" name="TextBox 95"/>
              <p:cNvSpPr txBox="1"/>
              <p:nvPr/>
            </p:nvSpPr>
            <p:spPr>
              <a:xfrm>
                <a:off x="3698175" y="1916874"/>
                <a:ext cx="304800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solidFill>
                      <a:prstClr val="black"/>
                    </a:solidFill>
                  </a:rPr>
                  <a:t>x</a:t>
                </a:r>
                <a:endParaRPr lang="en-US" sz="280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7" name="Group 96"/>
            <p:cNvGrpSpPr/>
            <p:nvPr/>
          </p:nvGrpSpPr>
          <p:grpSpPr>
            <a:xfrm>
              <a:off x="8116014" y="1685702"/>
              <a:ext cx="340425" cy="1209898"/>
              <a:chOff x="3698175" y="1688275"/>
              <a:chExt cx="340425" cy="1209898"/>
            </a:xfrm>
            <a:solidFill>
              <a:srgbClr val="00B050"/>
            </a:solidFill>
          </p:grpSpPr>
          <p:sp>
            <p:nvSpPr>
              <p:cNvPr id="98" name="Rectangle 97"/>
              <p:cNvSpPr/>
              <p:nvPr/>
            </p:nvSpPr>
            <p:spPr>
              <a:xfrm>
                <a:off x="3733800" y="1688275"/>
                <a:ext cx="304800" cy="1209898"/>
              </a:xfrm>
              <a:prstGeom prst="rect">
                <a:avLst/>
              </a:prstGeom>
              <a:grp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9" name="TextBox 98"/>
              <p:cNvSpPr txBox="1"/>
              <p:nvPr/>
            </p:nvSpPr>
            <p:spPr>
              <a:xfrm>
                <a:off x="3698175" y="1916874"/>
                <a:ext cx="304800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solidFill>
                      <a:prstClr val="black"/>
                    </a:solidFill>
                  </a:rPr>
                  <a:t>x</a:t>
                </a:r>
                <a:endParaRPr lang="en-US" sz="280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06" name="Group 105"/>
            <p:cNvGrpSpPr/>
            <p:nvPr/>
          </p:nvGrpSpPr>
          <p:grpSpPr>
            <a:xfrm>
              <a:off x="8459925" y="1683456"/>
              <a:ext cx="304800" cy="1219200"/>
              <a:chOff x="3733800" y="1676400"/>
              <a:chExt cx="304800" cy="1219200"/>
            </a:xfrm>
            <a:solidFill>
              <a:srgbClr val="00B050"/>
            </a:solidFill>
          </p:grpSpPr>
          <p:sp>
            <p:nvSpPr>
              <p:cNvPr id="107" name="Rectangle 106"/>
              <p:cNvSpPr/>
              <p:nvPr/>
            </p:nvSpPr>
            <p:spPr>
              <a:xfrm>
                <a:off x="3733800" y="1676400"/>
                <a:ext cx="304800" cy="1219200"/>
              </a:xfrm>
              <a:prstGeom prst="rect">
                <a:avLst/>
              </a:prstGeom>
              <a:grp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8" name="TextBox 107"/>
              <p:cNvSpPr txBox="1"/>
              <p:nvPr/>
            </p:nvSpPr>
            <p:spPr>
              <a:xfrm>
                <a:off x="3745184" y="1916874"/>
                <a:ext cx="163282" cy="52322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solidFill>
                      <a:prstClr val="black"/>
                    </a:solidFill>
                  </a:rPr>
                  <a:t>x</a:t>
                </a:r>
                <a:endParaRPr lang="en-US" sz="280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09" name="Group 108"/>
            <p:cNvGrpSpPr/>
            <p:nvPr/>
          </p:nvGrpSpPr>
          <p:grpSpPr>
            <a:xfrm>
              <a:off x="8762742" y="1682723"/>
              <a:ext cx="304801" cy="1212877"/>
              <a:chOff x="3733799" y="1688217"/>
              <a:chExt cx="304801" cy="1206978"/>
            </a:xfrm>
            <a:solidFill>
              <a:srgbClr val="00B050"/>
            </a:solidFill>
          </p:grpSpPr>
          <p:sp>
            <p:nvSpPr>
              <p:cNvPr id="110" name="Rectangle 109"/>
              <p:cNvSpPr/>
              <p:nvPr/>
            </p:nvSpPr>
            <p:spPr>
              <a:xfrm>
                <a:off x="3733800" y="1688217"/>
                <a:ext cx="304800" cy="1206978"/>
              </a:xfrm>
              <a:prstGeom prst="rect">
                <a:avLst/>
              </a:prstGeom>
              <a:grp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1" name="TextBox 110"/>
              <p:cNvSpPr txBox="1"/>
              <p:nvPr/>
            </p:nvSpPr>
            <p:spPr>
              <a:xfrm>
                <a:off x="3733799" y="1916874"/>
                <a:ext cx="269175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solidFill>
                      <a:prstClr val="black"/>
                    </a:solidFill>
                  </a:rPr>
                  <a:t>x</a:t>
                </a:r>
                <a:endParaRPr lang="en-US" sz="280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12" name="Group 111"/>
            <p:cNvGrpSpPr/>
            <p:nvPr/>
          </p:nvGrpSpPr>
          <p:grpSpPr>
            <a:xfrm>
              <a:off x="5785500" y="3149505"/>
              <a:ext cx="402772" cy="304800"/>
              <a:chOff x="5791200" y="1676400"/>
              <a:chExt cx="385949" cy="304800"/>
            </a:xfrm>
            <a:solidFill>
              <a:srgbClr val="FF0000"/>
            </a:solidFill>
          </p:grpSpPr>
          <p:sp>
            <p:nvSpPr>
              <p:cNvPr id="113" name="Rectangle 112"/>
              <p:cNvSpPr/>
              <p:nvPr/>
            </p:nvSpPr>
            <p:spPr>
              <a:xfrm rot="5400000">
                <a:off x="5791200" y="1676400"/>
                <a:ext cx="304800" cy="304800"/>
              </a:xfrm>
              <a:prstGeom prst="rect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5791200" y="1697995"/>
                <a:ext cx="385949" cy="2616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>
                    <a:solidFill>
                      <a:prstClr val="black"/>
                    </a:solidFill>
                  </a:rPr>
                  <a:t>-</a:t>
                </a:r>
                <a:r>
                  <a:rPr lang="en-US" sz="1100" dirty="0" smtClean="0">
                    <a:solidFill>
                      <a:prstClr val="black"/>
                    </a:solidFill>
                  </a:rPr>
                  <a:t>1</a:t>
                </a:r>
                <a:endParaRPr lang="en-US" sz="110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15" name="Group 114"/>
            <p:cNvGrpSpPr/>
            <p:nvPr/>
          </p:nvGrpSpPr>
          <p:grpSpPr>
            <a:xfrm>
              <a:off x="5770893" y="3515339"/>
              <a:ext cx="402772" cy="304800"/>
              <a:chOff x="5791200" y="1676400"/>
              <a:chExt cx="385949" cy="304800"/>
            </a:xfrm>
            <a:solidFill>
              <a:srgbClr val="FF0000"/>
            </a:solidFill>
          </p:grpSpPr>
          <p:sp>
            <p:nvSpPr>
              <p:cNvPr id="116" name="Rectangle 115"/>
              <p:cNvSpPr/>
              <p:nvPr/>
            </p:nvSpPr>
            <p:spPr>
              <a:xfrm rot="5400000">
                <a:off x="5802579" y="1676400"/>
                <a:ext cx="304800" cy="304800"/>
              </a:xfrm>
              <a:prstGeom prst="rect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7" name="TextBox 116"/>
              <p:cNvSpPr txBox="1"/>
              <p:nvPr/>
            </p:nvSpPr>
            <p:spPr>
              <a:xfrm>
                <a:off x="5791200" y="1697995"/>
                <a:ext cx="385949" cy="2616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>
                    <a:solidFill>
                      <a:prstClr val="black"/>
                    </a:solidFill>
                  </a:rPr>
                  <a:t>-</a:t>
                </a:r>
                <a:r>
                  <a:rPr lang="en-US" sz="1100" dirty="0" smtClean="0">
                    <a:solidFill>
                      <a:prstClr val="black"/>
                    </a:solidFill>
                  </a:rPr>
                  <a:t>1</a:t>
                </a:r>
                <a:endParaRPr lang="en-US" sz="110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18" name="Group 117"/>
            <p:cNvGrpSpPr/>
            <p:nvPr/>
          </p:nvGrpSpPr>
          <p:grpSpPr>
            <a:xfrm>
              <a:off x="6223147" y="3148238"/>
              <a:ext cx="402772" cy="304800"/>
              <a:chOff x="5791200" y="1676400"/>
              <a:chExt cx="385949" cy="304800"/>
            </a:xfrm>
            <a:solidFill>
              <a:srgbClr val="FF0000"/>
            </a:solidFill>
          </p:grpSpPr>
          <p:sp>
            <p:nvSpPr>
              <p:cNvPr id="119" name="Rectangle 118"/>
              <p:cNvSpPr/>
              <p:nvPr/>
            </p:nvSpPr>
            <p:spPr>
              <a:xfrm rot="5400000">
                <a:off x="5791200" y="1676400"/>
                <a:ext cx="304800" cy="304800"/>
              </a:xfrm>
              <a:prstGeom prst="rect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0" name="TextBox 119"/>
              <p:cNvSpPr txBox="1"/>
              <p:nvPr/>
            </p:nvSpPr>
            <p:spPr>
              <a:xfrm>
                <a:off x="5791200" y="1697995"/>
                <a:ext cx="385949" cy="2616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>
                    <a:solidFill>
                      <a:prstClr val="black"/>
                    </a:solidFill>
                  </a:rPr>
                  <a:t>-</a:t>
                </a:r>
                <a:r>
                  <a:rPr lang="en-US" sz="1100" dirty="0" smtClean="0">
                    <a:solidFill>
                      <a:prstClr val="black"/>
                    </a:solidFill>
                  </a:rPr>
                  <a:t>1</a:t>
                </a:r>
                <a:endParaRPr lang="en-US" sz="110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21" name="Group 120"/>
            <p:cNvGrpSpPr/>
            <p:nvPr/>
          </p:nvGrpSpPr>
          <p:grpSpPr>
            <a:xfrm>
              <a:off x="6219426" y="3503818"/>
              <a:ext cx="402772" cy="304800"/>
              <a:chOff x="5791200" y="1676400"/>
              <a:chExt cx="385949" cy="304800"/>
            </a:xfrm>
            <a:solidFill>
              <a:srgbClr val="FF0000"/>
            </a:solidFill>
          </p:grpSpPr>
          <p:sp>
            <p:nvSpPr>
              <p:cNvPr id="122" name="Rectangle 121"/>
              <p:cNvSpPr/>
              <p:nvPr/>
            </p:nvSpPr>
            <p:spPr>
              <a:xfrm rot="5400000">
                <a:off x="5791200" y="1676400"/>
                <a:ext cx="304800" cy="304800"/>
              </a:xfrm>
              <a:prstGeom prst="rect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3" name="TextBox 122"/>
              <p:cNvSpPr txBox="1"/>
              <p:nvPr/>
            </p:nvSpPr>
            <p:spPr>
              <a:xfrm>
                <a:off x="5791200" y="1697995"/>
                <a:ext cx="385949" cy="2616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>
                    <a:solidFill>
                      <a:prstClr val="black"/>
                    </a:solidFill>
                  </a:rPr>
                  <a:t>-</a:t>
                </a:r>
                <a:r>
                  <a:rPr lang="en-US" sz="1100" dirty="0" smtClean="0">
                    <a:solidFill>
                      <a:prstClr val="black"/>
                    </a:solidFill>
                  </a:rPr>
                  <a:t>1</a:t>
                </a:r>
                <a:endParaRPr lang="en-US" sz="1100" dirty="0">
                  <a:solidFill>
                    <a:prstClr val="black"/>
                  </a:solidFill>
                </a:endParaRPr>
              </a:p>
            </p:txBody>
          </p:sp>
        </p:grp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2948050" y="959925"/>
                <a:ext cx="42256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8050" y="959925"/>
                <a:ext cx="422566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4" name="TextBox 123"/>
              <p:cNvSpPr txBox="1"/>
              <p:nvPr/>
            </p:nvSpPr>
            <p:spPr>
              <a:xfrm>
                <a:off x="2706823" y="966947"/>
                <a:ext cx="303959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+ 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/>
                        </a:rPr>
                        <m:t>(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/>
                        </a:rPr>
                        <m:t>2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/>
                        </a:rPr>
                        <m:t>3)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124" name="TextBox 1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6823" y="966947"/>
                <a:ext cx="3039591" cy="461665"/>
              </a:xfrm>
              <a:prstGeom prst="rect">
                <a:avLst/>
              </a:prstGeom>
              <a:blipFill rotWithShape="1">
                <a:blip r:embed="rId11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388191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16" grpId="0" animBg="1"/>
      <p:bldP spid="16" grpId="1" animBg="1"/>
      <p:bldP spid="79" grpId="0" animBg="1"/>
      <p:bldP spid="3" grpId="0" animBg="1"/>
      <p:bldP spid="3" grpId="1" animBg="1"/>
      <p:bldP spid="1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Subtracting Polynomials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1828800" y="2819399"/>
                <a:ext cx="61722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/>
                        </a:rPr>
                        <m:t>(</m:t>
                      </m:r>
                      <m:sSup>
                        <m:sSup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1">
                              <a:latin typeface="Cambria Math"/>
                            </a:rPr>
                            <m:t>2</m:t>
                          </m:r>
                          <m:r>
                            <a:rPr lang="en-US" sz="32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32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3200" i="1">
                          <a:latin typeface="Cambria Math"/>
                        </a:rPr>
                        <m:t>+3</m:t>
                      </m:r>
                      <m:r>
                        <a:rPr lang="en-US" sz="3200" i="1">
                          <a:latin typeface="Cambria Math"/>
                        </a:rPr>
                        <m:t>𝑥</m:t>
                      </m:r>
                      <m:r>
                        <a:rPr lang="en-US" sz="3200" i="1">
                          <a:latin typeface="Cambria Math"/>
                        </a:rPr>
                        <m:t>−5)−(3</m:t>
                      </m:r>
                      <m:sSup>
                        <m:sSup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32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3200" i="1">
                          <a:latin typeface="Cambria Math"/>
                        </a:rPr>
                        <m:t>+4</m:t>
                      </m:r>
                      <m:r>
                        <a:rPr lang="en-US" sz="3200" i="1">
                          <a:latin typeface="Cambria Math"/>
                        </a:rPr>
                        <m:t>𝑥</m:t>
                      </m:r>
                      <m:r>
                        <a:rPr lang="en-US" sz="3200" i="1">
                          <a:latin typeface="Cambria Math"/>
                        </a:rPr>
                        <m:t>−9)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00" y="2819399"/>
                <a:ext cx="6172200" cy="58477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3195517" y="1365660"/>
            <a:ext cx="381976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0" dirty="0">
                <a:solidFill>
                  <a:srgbClr val="2910E0"/>
                </a:solidFill>
              </a:rPr>
              <a:t>You Try!</a:t>
            </a:r>
          </a:p>
        </p:txBody>
      </p:sp>
    </p:spTree>
    <p:extLst>
      <p:ext uri="{BB962C8B-B14F-4D97-AF65-F5344CB8AC3E}">
        <p14:creationId xmlns:p14="http://schemas.microsoft.com/office/powerpoint/2010/main" xmlns="" val="20460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le 1"/>
          <p:cNvSpPr txBox="1">
            <a:spLocks/>
          </p:cNvSpPr>
          <p:nvPr/>
        </p:nvSpPr>
        <p:spPr>
          <a:xfrm>
            <a:off x="726854" y="0"/>
            <a:ext cx="8534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smtClean="0"/>
              <a:t>Factoring out the GCF</a:t>
            </a:r>
            <a:endParaRPr lang="en-US" sz="2800" dirty="0"/>
          </a:p>
        </p:txBody>
      </p:sp>
      <p:grpSp>
        <p:nvGrpSpPr>
          <p:cNvPr id="3" name="Group 2"/>
          <p:cNvGrpSpPr/>
          <p:nvPr/>
        </p:nvGrpSpPr>
        <p:grpSpPr>
          <a:xfrm>
            <a:off x="799114" y="892117"/>
            <a:ext cx="4353448" cy="1064592"/>
            <a:chOff x="799114" y="892117"/>
            <a:chExt cx="4353448" cy="1064592"/>
          </a:xfrm>
        </p:grpSpPr>
        <p:grpSp>
          <p:nvGrpSpPr>
            <p:cNvPr id="34" name="Group 33"/>
            <p:cNvGrpSpPr/>
            <p:nvPr/>
          </p:nvGrpSpPr>
          <p:grpSpPr>
            <a:xfrm>
              <a:off x="799114" y="971506"/>
              <a:ext cx="4353448" cy="985203"/>
              <a:chOff x="413661" y="1295400"/>
              <a:chExt cx="6139835" cy="1212289"/>
            </a:xfrm>
          </p:grpSpPr>
          <p:grpSp>
            <p:nvGrpSpPr>
              <p:cNvPr id="35" name="Group 34"/>
              <p:cNvGrpSpPr/>
              <p:nvPr/>
            </p:nvGrpSpPr>
            <p:grpSpPr>
              <a:xfrm>
                <a:off x="413661" y="1295400"/>
                <a:ext cx="6139835" cy="1212289"/>
                <a:chOff x="815406" y="1300692"/>
                <a:chExt cx="2674724" cy="3110551"/>
              </a:xfrm>
            </p:grpSpPr>
            <p:cxnSp>
              <p:nvCxnSpPr>
                <p:cNvPr id="46" name="Straight Connector 45"/>
                <p:cNvCxnSpPr/>
                <p:nvPr/>
              </p:nvCxnSpPr>
              <p:spPr>
                <a:xfrm flipH="1">
                  <a:off x="815406" y="2082763"/>
                  <a:ext cx="2674724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/>
                <p:cNvCxnSpPr/>
                <p:nvPr/>
              </p:nvCxnSpPr>
              <p:spPr>
                <a:xfrm>
                  <a:off x="990600" y="1300692"/>
                  <a:ext cx="0" cy="3110551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 35"/>
              <p:cNvGrpSpPr/>
              <p:nvPr/>
            </p:nvGrpSpPr>
            <p:grpSpPr>
              <a:xfrm>
                <a:off x="914399" y="1828798"/>
                <a:ext cx="5418458" cy="339491"/>
                <a:chOff x="914399" y="1828798"/>
                <a:chExt cx="5418458" cy="339491"/>
              </a:xfrm>
            </p:grpSpPr>
            <p:sp>
              <p:nvSpPr>
                <p:cNvPr id="37" name="Rectangle 36"/>
                <p:cNvSpPr/>
                <p:nvPr/>
              </p:nvSpPr>
              <p:spPr>
                <a:xfrm rot="5400000">
                  <a:off x="1318999" y="1424200"/>
                  <a:ext cx="339488" cy="1148687"/>
                </a:xfrm>
                <a:prstGeom prst="rect">
                  <a:avLst/>
                </a:prstGeom>
                <a:solidFill>
                  <a:srgbClr val="00B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 rot="5400000">
                  <a:off x="2467686" y="1424200"/>
                  <a:ext cx="339488" cy="1148687"/>
                </a:xfrm>
                <a:prstGeom prst="rect">
                  <a:avLst/>
                </a:prstGeom>
                <a:solidFill>
                  <a:srgbClr val="00B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 rot="5400000">
                  <a:off x="3616374" y="1424200"/>
                  <a:ext cx="339488" cy="1148687"/>
                </a:xfrm>
                <a:prstGeom prst="rect">
                  <a:avLst/>
                </a:prstGeom>
                <a:solidFill>
                  <a:srgbClr val="00B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4360462" y="1828800"/>
                  <a:ext cx="338921" cy="339489"/>
                </a:xfrm>
                <a:prstGeom prst="rect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Rectangle 40"/>
                <p:cNvSpPr/>
                <p:nvPr/>
              </p:nvSpPr>
              <p:spPr>
                <a:xfrm>
                  <a:off x="4700520" y="1828798"/>
                  <a:ext cx="338921" cy="339491"/>
                </a:xfrm>
                <a:prstGeom prst="rect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Rectangle 41"/>
                <p:cNvSpPr/>
                <p:nvPr/>
              </p:nvSpPr>
              <p:spPr>
                <a:xfrm>
                  <a:off x="5034607" y="1828798"/>
                  <a:ext cx="348833" cy="339491"/>
                </a:xfrm>
                <a:prstGeom prst="rect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Rectangle 42"/>
                <p:cNvSpPr/>
                <p:nvPr/>
              </p:nvSpPr>
              <p:spPr>
                <a:xfrm>
                  <a:off x="5359543" y="1828798"/>
                  <a:ext cx="338921" cy="339491"/>
                </a:xfrm>
                <a:prstGeom prst="rect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Rectangle 43"/>
                <p:cNvSpPr/>
                <p:nvPr/>
              </p:nvSpPr>
              <p:spPr>
                <a:xfrm>
                  <a:off x="5699602" y="1828798"/>
                  <a:ext cx="311056" cy="339491"/>
                </a:xfrm>
                <a:prstGeom prst="rect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Rectangle 44"/>
                <p:cNvSpPr/>
                <p:nvPr/>
              </p:nvSpPr>
              <p:spPr>
                <a:xfrm>
                  <a:off x="6000193" y="1828798"/>
                  <a:ext cx="332664" cy="339491"/>
                </a:xfrm>
                <a:prstGeom prst="rect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72" name="TextBox 71"/>
                <p:cNvSpPr txBox="1"/>
                <p:nvPr/>
              </p:nvSpPr>
              <p:spPr>
                <a:xfrm>
                  <a:off x="2589467" y="892117"/>
                  <a:ext cx="160219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b="1" dirty="0" smtClean="0">
                      <a:ea typeface="Cambria Math"/>
                    </a:rPr>
                    <a:t>3</a:t>
                  </a:r>
                  <a14:m>
                    <m:oMath xmlns:m="http://schemas.openxmlformats.org/officeDocument/2006/math">
                      <m:r>
                        <a:rPr lang="en-US" sz="2000" b="1" i="1" smtClean="0">
                          <a:latin typeface="Cambria Math"/>
                          <a:ea typeface="Cambria Math"/>
                        </a:rPr>
                        <m:t>𝒙</m:t>
                      </m:r>
                      <m:r>
                        <a:rPr lang="en-US" sz="2000" b="1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2000" b="1" i="1" smtClean="0">
                          <a:latin typeface="Cambria Math"/>
                          <a:ea typeface="Cambria Math"/>
                        </a:rPr>
                        <m:t>𝟔</m:t>
                      </m:r>
                    </m:oMath>
                  </a14:m>
                  <a:endParaRPr lang="en-US" sz="2000" b="1" dirty="0"/>
                </a:p>
              </p:txBody>
            </p:sp>
          </mc:Choice>
          <mc:Fallback>
            <p:sp>
              <p:nvSpPr>
                <p:cNvPr id="72" name="TextBox 7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89467" y="892117"/>
                  <a:ext cx="1602192" cy="400110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l="-4183" t="-9091" b="-2424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" name="Group 1"/>
            <p:cNvGrpSpPr/>
            <p:nvPr/>
          </p:nvGrpSpPr>
          <p:grpSpPr>
            <a:xfrm>
              <a:off x="1409001" y="1256602"/>
              <a:ext cx="1933753" cy="531137"/>
              <a:chOff x="1409001" y="1256602"/>
              <a:chExt cx="1933753" cy="531137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1409001" y="1256602"/>
                <a:ext cx="3048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/>
                  <a:t>x</a:t>
                </a:r>
                <a:endParaRPr lang="en-US" sz="2800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2223477" y="1264519"/>
                <a:ext cx="3048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/>
                  <a:t>x</a:t>
                </a:r>
                <a:endParaRPr lang="en-US" sz="2800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3037954" y="1264519"/>
                <a:ext cx="3048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/>
                  <a:t>x</a:t>
                </a:r>
                <a:endParaRPr lang="en-US" sz="2800" dirty="0"/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3534320" y="1399282"/>
              <a:ext cx="38594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 1</a:t>
              </a:r>
              <a:endParaRPr lang="en-US" sz="11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771781" y="1400258"/>
              <a:ext cx="38594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 1</a:t>
              </a:r>
              <a:endParaRPr lang="en-US" sz="11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033651" y="1407401"/>
              <a:ext cx="38594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 1</a:t>
              </a:r>
              <a:endParaRPr lang="en-US" sz="11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255139" y="1404990"/>
              <a:ext cx="38594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 1</a:t>
              </a:r>
              <a:endParaRPr lang="en-US" sz="11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464411" y="1405246"/>
              <a:ext cx="38594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 1</a:t>
              </a:r>
              <a:endParaRPr lang="en-US" sz="11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693011" y="1405246"/>
              <a:ext cx="38594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 1</a:t>
              </a:r>
              <a:endParaRPr lang="en-US" sz="1100" dirty="0"/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3363162" y="4707136"/>
            <a:ext cx="2588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3 groups of x+2</a:t>
            </a:r>
            <a:endParaRPr lang="en-US" sz="24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9" name="TextBox 88"/>
              <p:cNvSpPr txBox="1"/>
              <p:nvPr/>
            </p:nvSpPr>
            <p:spPr>
              <a:xfrm>
                <a:off x="6127338" y="2731584"/>
                <a:ext cx="172162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ea typeface="Cambria Math"/>
                  </a:rPr>
                  <a:t>3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𝟔</m:t>
                    </m:r>
                  </m:oMath>
                </a14:m>
                <a:endParaRPr lang="en-US" sz="2400" b="1" i="1" dirty="0" smtClean="0">
                  <a:latin typeface="Cambria Math"/>
                  <a:ea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FF0066"/>
                          </a:solidFill>
                          <a:latin typeface="Cambria Math"/>
                          <a:ea typeface="Cambria Math"/>
                        </a:rPr>
                        <m:t>𝟑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𝒙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𝟐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7338" y="2731584"/>
                <a:ext cx="1721621" cy="830997"/>
              </a:xfrm>
              <a:prstGeom prst="rect">
                <a:avLst/>
              </a:prstGeom>
              <a:blipFill rotWithShape="1">
                <a:blip r:embed="rId4"/>
                <a:stretch>
                  <a:fillRect t="-5882" b="-110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827470" y="2789106"/>
            <a:ext cx="2176725" cy="1918030"/>
            <a:chOff x="799114" y="2712598"/>
            <a:chExt cx="2176725" cy="1918030"/>
          </a:xfrm>
        </p:grpSpPr>
        <p:grpSp>
          <p:nvGrpSpPr>
            <p:cNvPr id="29" name="Group 28"/>
            <p:cNvGrpSpPr/>
            <p:nvPr/>
          </p:nvGrpSpPr>
          <p:grpSpPr>
            <a:xfrm>
              <a:off x="799114" y="2712598"/>
              <a:ext cx="2176725" cy="1918030"/>
              <a:chOff x="799114" y="2425370"/>
              <a:chExt cx="2176725" cy="1918030"/>
            </a:xfrm>
          </p:grpSpPr>
          <p:grpSp>
            <p:nvGrpSpPr>
              <p:cNvPr id="30" name="Group 29"/>
              <p:cNvGrpSpPr/>
              <p:nvPr/>
            </p:nvGrpSpPr>
            <p:grpSpPr>
              <a:xfrm>
                <a:off x="799114" y="2425370"/>
                <a:ext cx="2176725" cy="1918030"/>
                <a:chOff x="413661" y="1295400"/>
                <a:chExt cx="3069918" cy="2360130"/>
              </a:xfrm>
            </p:grpSpPr>
            <p:grpSp>
              <p:nvGrpSpPr>
                <p:cNvPr id="33" name="Group 32"/>
                <p:cNvGrpSpPr/>
                <p:nvPr/>
              </p:nvGrpSpPr>
              <p:grpSpPr>
                <a:xfrm>
                  <a:off x="413661" y="1295400"/>
                  <a:ext cx="3069918" cy="2360130"/>
                  <a:chOff x="815406" y="1300692"/>
                  <a:chExt cx="1337362" cy="6055737"/>
                </a:xfrm>
              </p:grpSpPr>
              <p:cxnSp>
                <p:nvCxnSpPr>
                  <p:cNvPr id="56" name="Straight Connector 55"/>
                  <p:cNvCxnSpPr/>
                  <p:nvPr/>
                </p:nvCxnSpPr>
                <p:spPr>
                  <a:xfrm flipH="1">
                    <a:off x="815406" y="2074895"/>
                    <a:ext cx="1337362" cy="7868"/>
                  </a:xfrm>
                  <a:prstGeom prst="line">
                    <a:avLst/>
                  </a:pr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Straight Connector 56"/>
                  <p:cNvCxnSpPr/>
                  <p:nvPr/>
                </p:nvCxnSpPr>
                <p:spPr>
                  <a:xfrm>
                    <a:off x="990600" y="1300692"/>
                    <a:ext cx="0" cy="6055737"/>
                  </a:xfrm>
                  <a:prstGeom prst="line">
                    <a:avLst/>
                  </a:pr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8" name="Group 47"/>
                <p:cNvGrpSpPr/>
                <p:nvPr/>
              </p:nvGrpSpPr>
              <p:grpSpPr>
                <a:xfrm>
                  <a:off x="914399" y="1828800"/>
                  <a:ext cx="1836444" cy="1603636"/>
                  <a:chOff x="914399" y="1828800"/>
                  <a:chExt cx="1836444" cy="1603636"/>
                </a:xfrm>
              </p:grpSpPr>
              <p:sp>
                <p:nvSpPr>
                  <p:cNvPr id="49" name="Rectangle 48"/>
                  <p:cNvSpPr/>
                  <p:nvPr/>
                </p:nvSpPr>
                <p:spPr>
                  <a:xfrm rot="5400000">
                    <a:off x="1318999" y="1424200"/>
                    <a:ext cx="339488" cy="1148687"/>
                  </a:xfrm>
                  <a:prstGeom prst="rect">
                    <a:avLst/>
                  </a:prstGeom>
                  <a:solidFill>
                    <a:srgbClr val="00B05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0" name="Rectangle 49"/>
                  <p:cNvSpPr/>
                  <p:nvPr/>
                </p:nvSpPr>
                <p:spPr>
                  <a:xfrm rot="5400000">
                    <a:off x="1319000" y="2064444"/>
                    <a:ext cx="339489" cy="1148687"/>
                  </a:xfrm>
                  <a:prstGeom prst="rect">
                    <a:avLst/>
                  </a:prstGeom>
                  <a:solidFill>
                    <a:srgbClr val="00B05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" name="Rectangle 50"/>
                  <p:cNvSpPr/>
                  <p:nvPr/>
                </p:nvSpPr>
                <p:spPr>
                  <a:xfrm rot="5400000">
                    <a:off x="1319001" y="2688348"/>
                    <a:ext cx="339488" cy="1148687"/>
                  </a:xfrm>
                  <a:prstGeom prst="rect">
                    <a:avLst/>
                  </a:prstGeom>
                  <a:solidFill>
                    <a:srgbClr val="00B05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" name="Rectangle 51"/>
                  <p:cNvSpPr/>
                  <p:nvPr/>
                </p:nvSpPr>
                <p:spPr>
                  <a:xfrm>
                    <a:off x="2063089" y="1828800"/>
                    <a:ext cx="338921" cy="339489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3" name="Rectangle 52"/>
                  <p:cNvSpPr/>
                  <p:nvPr/>
                </p:nvSpPr>
                <p:spPr>
                  <a:xfrm>
                    <a:off x="2397352" y="1828800"/>
                    <a:ext cx="338921" cy="339489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4" name="Rectangle 53"/>
                  <p:cNvSpPr/>
                  <p:nvPr/>
                </p:nvSpPr>
                <p:spPr>
                  <a:xfrm>
                    <a:off x="2063089" y="2469043"/>
                    <a:ext cx="348833" cy="339490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5" name="Rectangle 54"/>
                  <p:cNvSpPr/>
                  <p:nvPr/>
                </p:nvSpPr>
                <p:spPr>
                  <a:xfrm>
                    <a:off x="2411922" y="2469042"/>
                    <a:ext cx="338921" cy="339490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31" name="Rectangle 30"/>
              <p:cNvSpPr/>
              <p:nvPr/>
            </p:nvSpPr>
            <p:spPr>
              <a:xfrm>
                <a:off x="1973620" y="3886238"/>
                <a:ext cx="247340" cy="275897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2220960" y="3886238"/>
                <a:ext cx="240312" cy="275897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" name="Group 3"/>
            <p:cNvGrpSpPr/>
            <p:nvPr/>
          </p:nvGrpSpPr>
          <p:grpSpPr>
            <a:xfrm>
              <a:off x="1398901" y="2998659"/>
              <a:ext cx="314901" cy="1567157"/>
              <a:chOff x="1398901" y="2998659"/>
              <a:chExt cx="314901" cy="1567157"/>
            </a:xfrm>
          </p:grpSpPr>
          <p:sp>
            <p:nvSpPr>
              <p:cNvPr id="90" name="TextBox 89"/>
              <p:cNvSpPr txBox="1"/>
              <p:nvPr/>
            </p:nvSpPr>
            <p:spPr>
              <a:xfrm>
                <a:off x="1398901" y="2998659"/>
                <a:ext cx="3048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/>
                  <a:t>x</a:t>
                </a:r>
                <a:endParaRPr lang="en-US" sz="2800" dirty="0"/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1409002" y="3542732"/>
                <a:ext cx="3048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/>
                  <a:t>x</a:t>
                </a:r>
                <a:endParaRPr lang="en-US" sz="2800" dirty="0"/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1398903" y="4042596"/>
                <a:ext cx="3048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/>
                  <a:t>x</a:t>
                </a:r>
                <a:endParaRPr lang="en-US" sz="2800" dirty="0"/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1915834" y="3151059"/>
              <a:ext cx="636193" cy="1306462"/>
              <a:chOff x="1915834" y="3151059"/>
              <a:chExt cx="636193" cy="1306462"/>
            </a:xfrm>
          </p:grpSpPr>
          <p:sp>
            <p:nvSpPr>
              <p:cNvPr id="93" name="TextBox 92"/>
              <p:cNvSpPr txBox="1"/>
              <p:nvPr/>
            </p:nvSpPr>
            <p:spPr>
              <a:xfrm>
                <a:off x="1916190" y="3153214"/>
                <a:ext cx="38594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 smtClean="0"/>
                  <a:t> 1</a:t>
                </a:r>
                <a:endParaRPr lang="en-US" sz="1100" dirty="0"/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2153847" y="3151059"/>
                <a:ext cx="38594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 smtClean="0"/>
                  <a:t> 1</a:t>
                </a:r>
                <a:endParaRPr lang="en-US" sz="1100" dirty="0"/>
              </a:p>
            </p:txBody>
          </p:sp>
          <p:sp>
            <p:nvSpPr>
              <p:cNvPr id="95" name="TextBox 94"/>
              <p:cNvSpPr txBox="1"/>
              <p:nvPr/>
            </p:nvSpPr>
            <p:spPr>
              <a:xfrm>
                <a:off x="1919571" y="3683294"/>
                <a:ext cx="38594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 smtClean="0"/>
                  <a:t> 1</a:t>
                </a:r>
                <a:endParaRPr lang="en-US" sz="1100" dirty="0"/>
              </a:p>
            </p:txBody>
          </p:sp>
          <p:sp>
            <p:nvSpPr>
              <p:cNvPr id="96" name="TextBox 95"/>
              <p:cNvSpPr txBox="1"/>
              <p:nvPr/>
            </p:nvSpPr>
            <p:spPr>
              <a:xfrm>
                <a:off x="2166078" y="3683294"/>
                <a:ext cx="38594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 smtClean="0"/>
                  <a:t> 1</a:t>
                </a:r>
                <a:endParaRPr lang="en-US" sz="1100" dirty="0"/>
              </a:p>
            </p:txBody>
          </p:sp>
          <p:sp>
            <p:nvSpPr>
              <p:cNvPr id="97" name="TextBox 96"/>
              <p:cNvSpPr txBox="1"/>
              <p:nvPr/>
            </p:nvSpPr>
            <p:spPr>
              <a:xfrm>
                <a:off x="1915834" y="4195911"/>
                <a:ext cx="38594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 smtClean="0"/>
                  <a:t> 1</a:t>
                </a:r>
                <a:endParaRPr lang="en-US" sz="1100" dirty="0"/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2153846" y="4195911"/>
                <a:ext cx="38594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 smtClean="0"/>
                  <a:t> 1</a:t>
                </a:r>
                <a:endParaRPr lang="en-US" sz="1100" dirty="0"/>
              </a:p>
            </p:txBody>
          </p:sp>
        </p:grpSp>
      </p:grpSp>
      <p:grpSp>
        <p:nvGrpSpPr>
          <p:cNvPr id="75" name="Group 74"/>
          <p:cNvGrpSpPr/>
          <p:nvPr/>
        </p:nvGrpSpPr>
        <p:grpSpPr>
          <a:xfrm>
            <a:off x="3393984" y="2679353"/>
            <a:ext cx="2159961" cy="1813741"/>
            <a:chOff x="252484" y="3141182"/>
            <a:chExt cx="2644734" cy="1011019"/>
          </a:xfrm>
        </p:grpSpPr>
        <p:cxnSp>
          <p:nvCxnSpPr>
            <p:cNvPr id="86" name="Straight Connector 85"/>
            <p:cNvCxnSpPr/>
            <p:nvPr/>
          </p:nvCxnSpPr>
          <p:spPr>
            <a:xfrm flipH="1">
              <a:off x="252484" y="3350620"/>
              <a:ext cx="2644734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>
              <a:off x="839701" y="3141182"/>
              <a:ext cx="0" cy="1011019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3058034" y="3124559"/>
            <a:ext cx="822962" cy="1292662"/>
            <a:chOff x="3058034" y="3124559"/>
            <a:chExt cx="822962" cy="1292662"/>
          </a:xfrm>
        </p:grpSpPr>
        <p:sp>
          <p:nvSpPr>
            <p:cNvPr id="74" name="TextBox 73"/>
            <p:cNvSpPr txBox="1"/>
            <p:nvPr/>
          </p:nvSpPr>
          <p:spPr>
            <a:xfrm>
              <a:off x="3058034" y="3124559"/>
              <a:ext cx="629987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  1</a:t>
              </a:r>
            </a:p>
            <a:p>
              <a:endParaRPr lang="en-US" sz="1100" dirty="0" smtClean="0"/>
            </a:p>
            <a:p>
              <a:r>
                <a:rPr lang="en-US" dirty="0" smtClean="0"/>
                <a:t>+1</a:t>
              </a:r>
            </a:p>
            <a:p>
              <a:endParaRPr lang="en-US" sz="1200" dirty="0" smtClean="0"/>
            </a:p>
            <a:p>
              <a:r>
                <a:rPr lang="en-US" dirty="0" smtClean="0"/>
                <a:t>+1</a:t>
              </a:r>
              <a:endParaRPr lang="en-US" dirty="0"/>
            </a:p>
          </p:txBody>
        </p:sp>
        <p:sp>
          <p:nvSpPr>
            <p:cNvPr id="79" name="Rectangle 78"/>
            <p:cNvSpPr/>
            <p:nvPr/>
          </p:nvSpPr>
          <p:spPr>
            <a:xfrm>
              <a:off x="3525873" y="3162250"/>
              <a:ext cx="276798" cy="31717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3528664" y="3620629"/>
              <a:ext cx="276798" cy="31717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3530518" y="4080659"/>
              <a:ext cx="276798" cy="31717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3483991" y="3199370"/>
              <a:ext cx="38594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 1</a:t>
              </a:r>
              <a:endParaRPr lang="en-US" sz="1100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3482767" y="3630953"/>
              <a:ext cx="38594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 1</a:t>
              </a:r>
              <a:endParaRPr lang="en-US" sz="1100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3495047" y="4088770"/>
              <a:ext cx="38594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 1</a:t>
              </a:r>
              <a:endParaRPr lang="en-US" sz="1100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982868" y="2277906"/>
            <a:ext cx="1541431" cy="761778"/>
            <a:chOff x="3982868" y="2277906"/>
            <a:chExt cx="1541431" cy="761778"/>
          </a:xfrm>
        </p:grpSpPr>
        <p:sp>
          <p:nvSpPr>
            <p:cNvPr id="82" name="Rectangle 81"/>
            <p:cNvSpPr/>
            <p:nvPr/>
          </p:nvSpPr>
          <p:spPr>
            <a:xfrm rot="5400000">
              <a:off x="4296985" y="2333123"/>
              <a:ext cx="309902" cy="938136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4916128" y="2647238"/>
              <a:ext cx="276798" cy="309901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5192926" y="2647239"/>
              <a:ext cx="276798" cy="309903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4373941" y="2277906"/>
              <a:ext cx="10941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 + 1+ 1</a:t>
              </a:r>
              <a:endParaRPr lang="en-US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4873426" y="2667466"/>
              <a:ext cx="38594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 1</a:t>
              </a:r>
              <a:endParaRPr lang="en-US" sz="1100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5138350" y="2671385"/>
              <a:ext cx="38594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 1</a:t>
              </a:r>
              <a:endParaRPr lang="en-US" sz="1100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318809" y="2516464"/>
              <a:ext cx="304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x</a:t>
              </a:r>
              <a:endParaRPr lang="en-US" sz="2800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987513" y="3039440"/>
            <a:ext cx="952764" cy="1436532"/>
            <a:chOff x="3987513" y="3039440"/>
            <a:chExt cx="952764" cy="1436532"/>
          </a:xfrm>
        </p:grpSpPr>
        <p:sp>
          <p:nvSpPr>
            <p:cNvPr id="76" name="Rectangle 75"/>
            <p:cNvSpPr/>
            <p:nvPr/>
          </p:nvSpPr>
          <p:spPr>
            <a:xfrm rot="5400000">
              <a:off x="4300836" y="2854613"/>
              <a:ext cx="311490" cy="938136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/>
            <p:cNvSpPr/>
            <p:nvPr/>
          </p:nvSpPr>
          <p:spPr>
            <a:xfrm rot="5400000">
              <a:off x="4301630" y="3308770"/>
              <a:ext cx="309902" cy="938136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/>
            <p:cNvSpPr/>
            <p:nvPr/>
          </p:nvSpPr>
          <p:spPr>
            <a:xfrm rot="5400000">
              <a:off x="4316258" y="3778813"/>
              <a:ext cx="309902" cy="938136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9" name="Group 98"/>
            <p:cNvGrpSpPr/>
            <p:nvPr/>
          </p:nvGrpSpPr>
          <p:grpSpPr>
            <a:xfrm>
              <a:off x="4292601" y="3039440"/>
              <a:ext cx="314901" cy="1436532"/>
              <a:chOff x="1398901" y="2998659"/>
              <a:chExt cx="314901" cy="1436532"/>
            </a:xfrm>
          </p:grpSpPr>
          <p:sp>
            <p:nvSpPr>
              <p:cNvPr id="100" name="TextBox 99"/>
              <p:cNvSpPr txBox="1"/>
              <p:nvPr/>
            </p:nvSpPr>
            <p:spPr>
              <a:xfrm>
                <a:off x="1398901" y="2998659"/>
                <a:ext cx="3048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/>
                  <a:t>x</a:t>
                </a:r>
                <a:endParaRPr lang="en-US" sz="2800" dirty="0"/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1409002" y="3459607"/>
                <a:ext cx="3048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/>
                  <a:t>x</a:t>
                </a:r>
                <a:endParaRPr lang="en-US" sz="2800" dirty="0"/>
              </a:p>
            </p:txBody>
          </p:sp>
          <p:sp>
            <p:nvSpPr>
              <p:cNvPr id="102" name="TextBox 101"/>
              <p:cNvSpPr txBox="1"/>
              <p:nvPr/>
            </p:nvSpPr>
            <p:spPr>
              <a:xfrm>
                <a:off x="1398903" y="3911971"/>
                <a:ext cx="3048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/>
                  <a:t>x</a:t>
                </a:r>
                <a:endParaRPr lang="en-US" sz="2800" dirty="0"/>
              </a:p>
            </p:txBody>
          </p:sp>
        </p:grpSp>
      </p:grpSp>
      <p:grpSp>
        <p:nvGrpSpPr>
          <p:cNvPr id="11" name="Group 10"/>
          <p:cNvGrpSpPr/>
          <p:nvPr/>
        </p:nvGrpSpPr>
        <p:grpSpPr>
          <a:xfrm>
            <a:off x="4894979" y="3167933"/>
            <a:ext cx="658966" cy="1234898"/>
            <a:chOff x="4894979" y="3167933"/>
            <a:chExt cx="658966" cy="1234898"/>
          </a:xfrm>
        </p:grpSpPr>
        <p:sp>
          <p:nvSpPr>
            <p:cNvPr id="60" name="Rectangle 59"/>
            <p:cNvSpPr/>
            <p:nvPr/>
          </p:nvSpPr>
          <p:spPr>
            <a:xfrm>
              <a:off x="4930129" y="3630952"/>
              <a:ext cx="276798" cy="309901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5206927" y="3630953"/>
              <a:ext cx="276798" cy="309903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4938410" y="4092927"/>
              <a:ext cx="276798" cy="309901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5215208" y="4092928"/>
              <a:ext cx="276798" cy="309903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928002" y="3167933"/>
              <a:ext cx="276798" cy="309901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5204800" y="3167934"/>
              <a:ext cx="276798" cy="309903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4894979" y="3193840"/>
              <a:ext cx="38594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 1</a:t>
              </a:r>
              <a:endParaRPr lang="en-US" sz="1100" dirty="0"/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5159903" y="3197759"/>
              <a:ext cx="38594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 1</a:t>
              </a:r>
              <a:endParaRPr lang="en-US" sz="1100" dirty="0"/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4897175" y="3648041"/>
              <a:ext cx="38594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 1</a:t>
              </a:r>
              <a:endParaRPr lang="en-US" sz="1100" dirty="0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5162099" y="3651960"/>
              <a:ext cx="38594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 1</a:t>
              </a:r>
              <a:endParaRPr lang="en-US" sz="1100" dirty="0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4903072" y="4125032"/>
              <a:ext cx="38594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 1</a:t>
              </a:r>
              <a:endParaRPr lang="en-US" sz="1100" dirty="0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5167996" y="4117076"/>
              <a:ext cx="38594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 1</a:t>
              </a:r>
              <a:endParaRPr lang="en-US" sz="1100" dirty="0"/>
            </a:p>
          </p:txBody>
        </p:sp>
      </p:grpSp>
      <p:graphicFrame>
        <p:nvGraphicFramePr>
          <p:cNvPr id="109" name="Table 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27670537"/>
              </p:ext>
            </p:extLst>
          </p:nvPr>
        </p:nvGraphicFramePr>
        <p:xfrm>
          <a:off x="5951607" y="2780553"/>
          <a:ext cx="2819400" cy="1375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9800"/>
                <a:gridCol w="939800"/>
                <a:gridCol w="939800"/>
              </a:tblGrid>
              <a:tr h="704676"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613007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rgbClr val="00B050"/>
                          </a:solidFill>
                        </a:rPr>
                        <a:t>3x</a:t>
                      </a:r>
                      <a:endParaRPr lang="en-US" sz="36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aseline="0" dirty="0" smtClean="0">
                          <a:solidFill>
                            <a:srgbClr val="FFCC00"/>
                          </a:solidFill>
                        </a:rPr>
                        <a:t>+6</a:t>
                      </a:r>
                      <a:endParaRPr lang="en-US" sz="3800" baseline="0" dirty="0">
                        <a:solidFill>
                          <a:srgbClr val="FFCC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114742" y="3515151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3</a:t>
            </a:r>
            <a:endParaRPr lang="en-US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7106482" y="2821872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X    + 2</a:t>
            </a:r>
            <a:endParaRPr lang="en-US" sz="36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7000953" y="3381512"/>
            <a:ext cx="1528364" cy="785295"/>
            <a:chOff x="7133471" y="1493076"/>
            <a:chExt cx="1528364" cy="785295"/>
          </a:xfrm>
        </p:grpSpPr>
        <p:sp>
          <p:nvSpPr>
            <p:cNvPr id="140" name="Rectangle 139"/>
            <p:cNvSpPr/>
            <p:nvPr/>
          </p:nvSpPr>
          <p:spPr>
            <a:xfrm>
              <a:off x="7137400" y="1634505"/>
              <a:ext cx="660400" cy="17608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7304975" y="1493076"/>
              <a:ext cx="355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x</a:t>
              </a:r>
              <a:endParaRPr lang="en-US" sz="2000" dirty="0"/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7133471" y="1831104"/>
              <a:ext cx="664329" cy="180599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7303325" y="1686920"/>
              <a:ext cx="355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x</a:t>
              </a:r>
              <a:endParaRPr lang="en-US" sz="2000" dirty="0"/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7137400" y="2011703"/>
              <a:ext cx="660400" cy="17608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7304975" y="1878261"/>
              <a:ext cx="355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x</a:t>
              </a:r>
              <a:endParaRPr lang="en-US" sz="2000" dirty="0"/>
            </a:p>
          </p:txBody>
        </p:sp>
        <p:sp>
          <p:nvSpPr>
            <p:cNvPr id="148" name="Rectangle 147"/>
            <p:cNvSpPr/>
            <p:nvPr/>
          </p:nvSpPr>
          <p:spPr>
            <a:xfrm>
              <a:off x="8148101" y="1708393"/>
              <a:ext cx="138399" cy="17021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Rectangle 151"/>
            <p:cNvSpPr/>
            <p:nvPr/>
          </p:nvSpPr>
          <p:spPr>
            <a:xfrm>
              <a:off x="8150227" y="1919103"/>
              <a:ext cx="138399" cy="17021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FFFF00"/>
                  </a:solidFill>
                </a:rPr>
                <a:t>+6</a:t>
              </a:r>
            </a:p>
            <a:p>
              <a:pPr algn="ctr"/>
              <a:endParaRPr lang="en-US" dirty="0"/>
            </a:p>
          </p:txBody>
        </p:sp>
        <p:sp>
          <p:nvSpPr>
            <p:cNvPr id="153" name="Rectangle 152"/>
            <p:cNvSpPr/>
            <p:nvPr/>
          </p:nvSpPr>
          <p:spPr>
            <a:xfrm>
              <a:off x="8345949" y="1704635"/>
              <a:ext cx="138399" cy="17021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Rectangle 153"/>
            <p:cNvSpPr/>
            <p:nvPr/>
          </p:nvSpPr>
          <p:spPr>
            <a:xfrm>
              <a:off x="8343694" y="1917901"/>
              <a:ext cx="138399" cy="17021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8523436" y="1917189"/>
              <a:ext cx="138399" cy="17021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Rectangle 155"/>
            <p:cNvSpPr/>
            <p:nvPr/>
          </p:nvSpPr>
          <p:spPr>
            <a:xfrm>
              <a:off x="8525562" y="1709367"/>
              <a:ext cx="136273" cy="162623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57" name="TextBox 156"/>
              <p:cNvSpPr txBox="1"/>
              <p:nvPr/>
            </p:nvSpPr>
            <p:spPr>
              <a:xfrm>
                <a:off x="6542119" y="4642324"/>
                <a:ext cx="172162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ea typeface="Cambria Math"/>
                  </a:rPr>
                  <a:t>3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𝟔</m:t>
                    </m:r>
                  </m:oMath>
                </a14:m>
                <a:endParaRPr lang="en-US" sz="2400" b="1" i="1" dirty="0" smtClean="0">
                  <a:latin typeface="Cambria Math"/>
                  <a:ea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FF0066"/>
                          </a:solidFill>
                          <a:latin typeface="Cambria Math"/>
                          <a:ea typeface="Cambria Math"/>
                        </a:rPr>
                        <m:t>𝟑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𝒙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𝟐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7" name="TextBox 1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2119" y="4642324"/>
                <a:ext cx="1721621" cy="830997"/>
              </a:xfrm>
              <a:prstGeom prst="rect">
                <a:avLst/>
              </a:prstGeom>
              <a:blipFill rotWithShape="1">
                <a:blip r:embed="rId5"/>
                <a:stretch>
                  <a:fillRect t="-5882" b="-110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Rectangle 157"/>
          <p:cNvSpPr/>
          <p:nvPr/>
        </p:nvSpPr>
        <p:spPr>
          <a:xfrm>
            <a:off x="6123491" y="2141094"/>
            <a:ext cx="24192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Times-Bold"/>
                <a:ea typeface="Calibri"/>
                <a:cs typeface="Times-Bold"/>
              </a:rPr>
              <a:t>Graphic Organizer</a:t>
            </a:r>
          </a:p>
        </p:txBody>
      </p:sp>
    </p:spTree>
    <p:extLst>
      <p:ext uri="{BB962C8B-B14F-4D97-AF65-F5344CB8AC3E}">
        <p14:creationId xmlns:p14="http://schemas.microsoft.com/office/powerpoint/2010/main" xmlns="" val="2277218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  <p:bldP spid="89" grpId="0" animBg="1"/>
      <p:bldP spid="89" grpId="1" animBg="1"/>
      <p:bldP spid="14" grpId="0"/>
      <p:bldP spid="15" grpId="0"/>
      <p:bldP spid="157" grpId="0" animBg="1"/>
      <p:bldP spid="15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26854" y="0"/>
            <a:ext cx="8534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smtClean="0">
                <a:solidFill>
                  <a:prstClr val="black"/>
                </a:solidFill>
              </a:rPr>
              <a:t>Factoring out the GCF</a:t>
            </a:r>
            <a:endParaRPr lang="en-US" sz="28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1984154" y="1371600"/>
                <a:ext cx="6019800" cy="21852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400" dirty="0" smtClean="0">
                    <a:solidFill>
                      <a:srgbClr val="2910E0"/>
                    </a:solidFill>
                  </a:rPr>
                  <a:t>You Try!</a:t>
                </a:r>
              </a:p>
              <a:p>
                <a:endParaRPr lang="en-US" sz="28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𝟐</m:t>
                      </m:r>
                      <m:r>
                        <a:rPr lang="en-US" sz="3600" b="1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𝒙</m:t>
                      </m:r>
                      <m:r>
                        <a:rPr lang="en-US" sz="3600" b="1" i="1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3600" b="1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𝟖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4154" y="1371600"/>
                <a:ext cx="6019800" cy="2185214"/>
              </a:xfrm>
              <a:prstGeom prst="rect">
                <a:avLst/>
              </a:prstGeom>
              <a:blipFill rotWithShape="1">
                <a:blip r:embed="rId3"/>
                <a:stretch>
                  <a:fillRect t="-7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4903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3183743" y="3643835"/>
            <a:ext cx="413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-3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371105" y="2428240"/>
            <a:ext cx="1094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x - 2</a:t>
            </a:r>
            <a:endParaRPr lang="en-US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9" name="TextBox 68"/>
              <p:cNvSpPr txBox="1"/>
              <p:nvPr/>
            </p:nvSpPr>
            <p:spPr>
              <a:xfrm>
                <a:off x="3906852" y="5136123"/>
                <a:ext cx="172162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prstClr val="black"/>
                    </a:solidFill>
                    <a:ea typeface="Cambria Math"/>
                  </a:rPr>
                  <a:t>-3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𝒙</m:t>
                    </m:r>
                    <m:r>
                      <a:rPr lang="en-US" sz="2400" b="1" i="1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2400" b="1" i="1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𝟔</m:t>
                    </m:r>
                  </m:oMath>
                </a14:m>
                <a:endParaRPr lang="en-US" sz="2400" b="1" i="1" dirty="0" smtClean="0">
                  <a:solidFill>
                    <a:prstClr val="black"/>
                  </a:solidFill>
                  <a:latin typeface="Cambria Math"/>
                  <a:ea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2400" b="1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𝟑</m:t>
                      </m:r>
                      <m:r>
                        <a:rPr lang="en-US" sz="2400" b="1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US" sz="2400" b="1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𝒙</m:t>
                      </m:r>
                      <m:r>
                        <a:rPr lang="en-US" sz="2400" b="1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2400" b="1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𝟐</m:t>
                      </m:r>
                      <m:r>
                        <a:rPr lang="en-US" sz="2400" b="1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6852" y="5136123"/>
                <a:ext cx="1721621" cy="830997"/>
              </a:xfrm>
              <a:prstGeom prst="rect">
                <a:avLst/>
              </a:prstGeom>
              <a:blipFill rotWithShape="1">
                <a:blip r:embed="rId3"/>
                <a:stretch>
                  <a:fillRect t="-5882" b="-110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Title 1"/>
          <p:cNvSpPr txBox="1">
            <a:spLocks/>
          </p:cNvSpPr>
          <p:nvPr/>
        </p:nvSpPr>
        <p:spPr>
          <a:xfrm>
            <a:off x="726854" y="0"/>
            <a:ext cx="8534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 smtClean="0">
                <a:solidFill>
                  <a:prstClr val="black"/>
                </a:solidFill>
              </a:rPr>
              <a:t>Factoring out the GCF</a:t>
            </a:r>
            <a:endParaRPr lang="en-US" sz="24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2" name="TextBox 71"/>
              <p:cNvSpPr txBox="1"/>
              <p:nvPr/>
            </p:nvSpPr>
            <p:spPr>
              <a:xfrm>
                <a:off x="4371105" y="997169"/>
                <a:ext cx="160219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solidFill>
                      <a:prstClr val="black"/>
                    </a:solidFill>
                    <a:ea typeface="Cambria Math"/>
                  </a:rPr>
                  <a:t>-3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𝒙</m:t>
                    </m:r>
                    <m:r>
                      <a:rPr lang="en-US" sz="2000" b="1" i="1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2000" b="1" i="1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𝟔</m:t>
                    </m:r>
                  </m:oMath>
                </a14:m>
                <a:endParaRPr lang="en-US" sz="2000" b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1105" y="997169"/>
                <a:ext cx="1602192" cy="400110"/>
              </a:xfrm>
              <a:prstGeom prst="rect">
                <a:avLst/>
              </a:prstGeom>
              <a:blipFill rotWithShape="1">
                <a:blip r:embed="rId4"/>
                <a:stretch>
                  <a:fillRect l="-3802" t="-9231" b="-26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0" name="Group 89"/>
          <p:cNvGrpSpPr/>
          <p:nvPr/>
        </p:nvGrpSpPr>
        <p:grpSpPr>
          <a:xfrm>
            <a:off x="3665575" y="2942721"/>
            <a:ext cx="1790352" cy="1918030"/>
            <a:chOff x="799114" y="2425370"/>
            <a:chExt cx="1790352" cy="1918030"/>
          </a:xfrm>
        </p:grpSpPr>
        <p:grpSp>
          <p:nvGrpSpPr>
            <p:cNvPr id="91" name="Group 90"/>
            <p:cNvGrpSpPr/>
            <p:nvPr/>
          </p:nvGrpSpPr>
          <p:grpSpPr>
            <a:xfrm>
              <a:off x="799114" y="2425370"/>
              <a:ext cx="1790352" cy="1918030"/>
              <a:chOff x="413661" y="1295400"/>
              <a:chExt cx="2525002" cy="2360130"/>
            </a:xfrm>
          </p:grpSpPr>
          <p:grpSp>
            <p:nvGrpSpPr>
              <p:cNvPr id="94" name="Group 93"/>
              <p:cNvGrpSpPr/>
              <p:nvPr/>
            </p:nvGrpSpPr>
            <p:grpSpPr>
              <a:xfrm>
                <a:off x="413661" y="1295400"/>
                <a:ext cx="2525002" cy="2360130"/>
                <a:chOff x="815406" y="1300692"/>
                <a:chExt cx="1099978" cy="6055737"/>
              </a:xfrm>
            </p:grpSpPr>
            <p:cxnSp>
              <p:nvCxnSpPr>
                <p:cNvPr id="103" name="Straight Connector 102"/>
                <p:cNvCxnSpPr/>
                <p:nvPr/>
              </p:nvCxnSpPr>
              <p:spPr>
                <a:xfrm flipH="1">
                  <a:off x="815406" y="2078829"/>
                  <a:ext cx="1099978" cy="3934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Straight Connector 103"/>
                <p:cNvCxnSpPr/>
                <p:nvPr/>
              </p:nvCxnSpPr>
              <p:spPr>
                <a:xfrm>
                  <a:off x="990600" y="1300692"/>
                  <a:ext cx="0" cy="6055737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5" name="Group 94"/>
              <p:cNvGrpSpPr/>
              <p:nvPr/>
            </p:nvGrpSpPr>
            <p:grpSpPr>
              <a:xfrm>
                <a:off x="914399" y="1828799"/>
                <a:ext cx="1860214" cy="1603637"/>
                <a:chOff x="914399" y="1828799"/>
                <a:chExt cx="1860214" cy="1603637"/>
              </a:xfrm>
            </p:grpSpPr>
            <p:sp>
              <p:nvSpPr>
                <p:cNvPr id="96" name="Rectangle 95"/>
                <p:cNvSpPr/>
                <p:nvPr/>
              </p:nvSpPr>
              <p:spPr>
                <a:xfrm rot="5400000">
                  <a:off x="1318999" y="1424200"/>
                  <a:ext cx="339488" cy="1148687"/>
                </a:xfrm>
                <a:prstGeom prst="rect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7" name="Rectangle 96"/>
                <p:cNvSpPr/>
                <p:nvPr/>
              </p:nvSpPr>
              <p:spPr>
                <a:xfrm rot="5400000">
                  <a:off x="1319000" y="2064444"/>
                  <a:ext cx="339489" cy="1148687"/>
                </a:xfrm>
                <a:prstGeom prst="rect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8" name="Rectangle 97"/>
                <p:cNvSpPr/>
                <p:nvPr/>
              </p:nvSpPr>
              <p:spPr>
                <a:xfrm rot="5400000">
                  <a:off x="1319001" y="2688348"/>
                  <a:ext cx="339488" cy="1148687"/>
                </a:xfrm>
                <a:prstGeom prst="rect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9" name="Rectangle 98"/>
                <p:cNvSpPr/>
                <p:nvPr/>
              </p:nvSpPr>
              <p:spPr>
                <a:xfrm>
                  <a:off x="2063089" y="1828800"/>
                  <a:ext cx="338921" cy="339489"/>
                </a:xfrm>
                <a:prstGeom prst="rect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0" name="Rectangle 99"/>
                <p:cNvSpPr/>
                <p:nvPr/>
              </p:nvSpPr>
              <p:spPr>
                <a:xfrm>
                  <a:off x="2414098" y="1828799"/>
                  <a:ext cx="360515" cy="339491"/>
                </a:xfrm>
                <a:prstGeom prst="rect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1" name="Rectangle 100"/>
                <p:cNvSpPr/>
                <p:nvPr/>
              </p:nvSpPr>
              <p:spPr>
                <a:xfrm>
                  <a:off x="2063089" y="2469043"/>
                  <a:ext cx="348833" cy="339490"/>
                </a:xfrm>
                <a:prstGeom prst="rect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2" name="Rectangle 101"/>
                <p:cNvSpPr/>
                <p:nvPr/>
              </p:nvSpPr>
              <p:spPr>
                <a:xfrm>
                  <a:off x="2411922" y="2469042"/>
                  <a:ext cx="338921" cy="339490"/>
                </a:xfrm>
                <a:prstGeom prst="rect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sp>
          <p:nvSpPr>
            <p:cNvPr id="92" name="Rectangle 91"/>
            <p:cNvSpPr/>
            <p:nvPr/>
          </p:nvSpPr>
          <p:spPr>
            <a:xfrm>
              <a:off x="1973620" y="3886238"/>
              <a:ext cx="247340" cy="275897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2220960" y="3886238"/>
              <a:ext cx="240312" cy="275897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605951" y="3372504"/>
            <a:ext cx="280856" cy="1306982"/>
            <a:chOff x="739490" y="2855153"/>
            <a:chExt cx="280856" cy="1306982"/>
          </a:xfrm>
        </p:grpSpPr>
        <p:sp>
          <p:nvSpPr>
            <p:cNvPr id="105" name="Rectangle 104"/>
            <p:cNvSpPr/>
            <p:nvPr/>
          </p:nvSpPr>
          <p:spPr>
            <a:xfrm>
              <a:off x="743548" y="2855153"/>
              <a:ext cx="276798" cy="279597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746339" y="3379165"/>
              <a:ext cx="274007" cy="272447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739490" y="3889066"/>
              <a:ext cx="280855" cy="273069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89" name="Rectangle 88"/>
          <p:cNvSpPr/>
          <p:nvPr/>
        </p:nvSpPr>
        <p:spPr>
          <a:xfrm rot="5400000">
            <a:off x="4285209" y="3097231"/>
            <a:ext cx="275896" cy="83384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6" name="Rectangle 125"/>
          <p:cNvSpPr/>
          <p:nvPr/>
        </p:nvSpPr>
        <p:spPr>
          <a:xfrm rot="5400000">
            <a:off x="4296941" y="3618977"/>
            <a:ext cx="275896" cy="83384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7" name="Rectangle 126"/>
          <p:cNvSpPr/>
          <p:nvPr/>
        </p:nvSpPr>
        <p:spPr>
          <a:xfrm rot="5400000">
            <a:off x="4285209" y="4123938"/>
            <a:ext cx="275896" cy="83384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8" name="Rectangle 127"/>
          <p:cNvSpPr/>
          <p:nvPr/>
        </p:nvSpPr>
        <p:spPr>
          <a:xfrm>
            <a:off x="4840540" y="4406221"/>
            <a:ext cx="234645" cy="26145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9" name="Rectangle 128"/>
          <p:cNvSpPr/>
          <p:nvPr/>
        </p:nvSpPr>
        <p:spPr>
          <a:xfrm>
            <a:off x="5093788" y="4406417"/>
            <a:ext cx="227580" cy="26125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4860547" y="3905076"/>
            <a:ext cx="234645" cy="26145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2" name="Rectangle 141"/>
          <p:cNvSpPr/>
          <p:nvPr/>
        </p:nvSpPr>
        <p:spPr>
          <a:xfrm>
            <a:off x="5113795" y="3905272"/>
            <a:ext cx="227580" cy="26125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3" name="Rectangle 142"/>
          <p:cNvSpPr/>
          <p:nvPr/>
        </p:nvSpPr>
        <p:spPr>
          <a:xfrm>
            <a:off x="4848987" y="3383328"/>
            <a:ext cx="234645" cy="26145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4" name="Rectangle 143"/>
          <p:cNvSpPr/>
          <p:nvPr/>
        </p:nvSpPr>
        <p:spPr>
          <a:xfrm>
            <a:off x="5102235" y="3383524"/>
            <a:ext cx="227580" cy="26125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5" name="Rectangle 144"/>
          <p:cNvSpPr/>
          <p:nvPr/>
        </p:nvSpPr>
        <p:spPr>
          <a:xfrm rot="5400000">
            <a:off x="4310652" y="2544396"/>
            <a:ext cx="268674" cy="83384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6" name="Rectangle 145"/>
          <p:cNvSpPr/>
          <p:nvPr/>
        </p:nvSpPr>
        <p:spPr>
          <a:xfrm>
            <a:off x="4884156" y="2826983"/>
            <a:ext cx="315763" cy="26867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7" name="Rectangle 146"/>
          <p:cNvSpPr/>
          <p:nvPr/>
        </p:nvSpPr>
        <p:spPr>
          <a:xfrm>
            <a:off x="5123354" y="2826983"/>
            <a:ext cx="218021" cy="26867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580752" y="1076558"/>
            <a:ext cx="4353448" cy="985203"/>
            <a:chOff x="2580752" y="1076558"/>
            <a:chExt cx="4353448" cy="985203"/>
          </a:xfrm>
        </p:grpSpPr>
        <p:grpSp>
          <p:nvGrpSpPr>
            <p:cNvPr id="34" name="Group 33"/>
            <p:cNvGrpSpPr/>
            <p:nvPr/>
          </p:nvGrpSpPr>
          <p:grpSpPr>
            <a:xfrm>
              <a:off x="2580752" y="1076558"/>
              <a:ext cx="4353448" cy="985203"/>
              <a:chOff x="413661" y="1295400"/>
              <a:chExt cx="6139835" cy="1212289"/>
            </a:xfrm>
          </p:grpSpPr>
          <p:grpSp>
            <p:nvGrpSpPr>
              <p:cNvPr id="35" name="Group 34"/>
              <p:cNvGrpSpPr/>
              <p:nvPr/>
            </p:nvGrpSpPr>
            <p:grpSpPr>
              <a:xfrm>
                <a:off x="413661" y="1295400"/>
                <a:ext cx="6139835" cy="1212289"/>
                <a:chOff x="815406" y="1300692"/>
                <a:chExt cx="2674724" cy="3110551"/>
              </a:xfrm>
            </p:grpSpPr>
            <p:cxnSp>
              <p:nvCxnSpPr>
                <p:cNvPr id="46" name="Straight Connector 45"/>
                <p:cNvCxnSpPr/>
                <p:nvPr/>
              </p:nvCxnSpPr>
              <p:spPr>
                <a:xfrm flipH="1">
                  <a:off x="815406" y="2082763"/>
                  <a:ext cx="2674724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/>
                <p:cNvCxnSpPr/>
                <p:nvPr/>
              </p:nvCxnSpPr>
              <p:spPr>
                <a:xfrm>
                  <a:off x="990600" y="1300692"/>
                  <a:ext cx="0" cy="3110551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 35"/>
              <p:cNvGrpSpPr/>
              <p:nvPr/>
            </p:nvGrpSpPr>
            <p:grpSpPr>
              <a:xfrm>
                <a:off x="914399" y="1828798"/>
                <a:ext cx="5418458" cy="339491"/>
                <a:chOff x="914399" y="1828798"/>
                <a:chExt cx="5418458" cy="339491"/>
              </a:xfrm>
            </p:grpSpPr>
            <p:sp>
              <p:nvSpPr>
                <p:cNvPr id="37" name="Rectangle 36"/>
                <p:cNvSpPr/>
                <p:nvPr/>
              </p:nvSpPr>
              <p:spPr>
                <a:xfrm rot="5400000">
                  <a:off x="1318999" y="1424200"/>
                  <a:ext cx="339488" cy="1148687"/>
                </a:xfrm>
                <a:prstGeom prst="rect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 rot="5400000">
                  <a:off x="2467686" y="1424200"/>
                  <a:ext cx="339488" cy="1148687"/>
                </a:xfrm>
                <a:prstGeom prst="rect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 rot="5400000">
                  <a:off x="3616374" y="1424200"/>
                  <a:ext cx="339488" cy="1148687"/>
                </a:xfrm>
                <a:prstGeom prst="rect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4360462" y="1828800"/>
                  <a:ext cx="338921" cy="339489"/>
                </a:xfrm>
                <a:prstGeom prst="rect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" name="Rectangle 40"/>
                <p:cNvSpPr/>
                <p:nvPr/>
              </p:nvSpPr>
              <p:spPr>
                <a:xfrm>
                  <a:off x="4700520" y="1828798"/>
                  <a:ext cx="338921" cy="339491"/>
                </a:xfrm>
                <a:prstGeom prst="rect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" name="Rectangle 41"/>
                <p:cNvSpPr/>
                <p:nvPr/>
              </p:nvSpPr>
              <p:spPr>
                <a:xfrm>
                  <a:off x="5034607" y="1828798"/>
                  <a:ext cx="348833" cy="339491"/>
                </a:xfrm>
                <a:prstGeom prst="rect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3" name="Rectangle 42"/>
                <p:cNvSpPr/>
                <p:nvPr/>
              </p:nvSpPr>
              <p:spPr>
                <a:xfrm>
                  <a:off x="5359543" y="1828798"/>
                  <a:ext cx="338921" cy="339491"/>
                </a:xfrm>
                <a:prstGeom prst="rect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4" name="Rectangle 43"/>
                <p:cNvSpPr/>
                <p:nvPr/>
              </p:nvSpPr>
              <p:spPr>
                <a:xfrm>
                  <a:off x="5699602" y="1828798"/>
                  <a:ext cx="311056" cy="339491"/>
                </a:xfrm>
                <a:prstGeom prst="rect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5" name="Rectangle 44"/>
                <p:cNvSpPr/>
                <p:nvPr/>
              </p:nvSpPr>
              <p:spPr>
                <a:xfrm>
                  <a:off x="6000193" y="1828798"/>
                  <a:ext cx="332664" cy="339491"/>
                </a:xfrm>
                <a:prstGeom prst="rect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" name="Group 5"/>
            <p:cNvGrpSpPr/>
            <p:nvPr/>
          </p:nvGrpSpPr>
          <p:grpSpPr>
            <a:xfrm>
              <a:off x="3183743" y="1429315"/>
              <a:ext cx="3735689" cy="379591"/>
              <a:chOff x="3183743" y="1429315"/>
              <a:chExt cx="3735689" cy="379591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3183743" y="1432904"/>
                <a:ext cx="4131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-x</a:t>
                </a:r>
                <a:endParaRPr lang="en-US" dirty="0"/>
              </a:p>
            </p:txBody>
          </p:sp>
          <p:sp>
            <p:nvSpPr>
              <p:cNvPr id="148" name="TextBox 147"/>
              <p:cNvSpPr txBox="1"/>
              <p:nvPr/>
            </p:nvSpPr>
            <p:spPr>
              <a:xfrm>
                <a:off x="3954029" y="1439574"/>
                <a:ext cx="4131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-x</a:t>
                </a:r>
                <a:endParaRPr lang="en-US" dirty="0"/>
              </a:p>
            </p:txBody>
          </p:sp>
          <p:sp>
            <p:nvSpPr>
              <p:cNvPr id="149" name="TextBox 148"/>
              <p:cNvSpPr txBox="1"/>
              <p:nvPr/>
            </p:nvSpPr>
            <p:spPr>
              <a:xfrm>
                <a:off x="4810014" y="1429315"/>
                <a:ext cx="4131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-x</a:t>
                </a:r>
                <a:endParaRPr lang="en-US" dirty="0"/>
              </a:p>
            </p:txBody>
          </p:sp>
          <p:sp>
            <p:nvSpPr>
              <p:cNvPr id="154" name="TextBox 153"/>
              <p:cNvSpPr txBox="1"/>
              <p:nvPr/>
            </p:nvSpPr>
            <p:spPr>
              <a:xfrm>
                <a:off x="5335944" y="1439574"/>
                <a:ext cx="4131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1</a:t>
                </a:r>
              </a:p>
            </p:txBody>
          </p:sp>
          <p:sp>
            <p:nvSpPr>
              <p:cNvPr id="156" name="TextBox 155"/>
              <p:cNvSpPr txBox="1"/>
              <p:nvPr/>
            </p:nvSpPr>
            <p:spPr>
              <a:xfrm>
                <a:off x="5583871" y="1439574"/>
                <a:ext cx="4131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1</a:t>
                </a:r>
              </a:p>
            </p:txBody>
          </p:sp>
          <p:sp>
            <p:nvSpPr>
              <p:cNvPr id="157" name="TextBox 156"/>
              <p:cNvSpPr txBox="1"/>
              <p:nvPr/>
            </p:nvSpPr>
            <p:spPr>
              <a:xfrm>
                <a:off x="5799879" y="1439573"/>
                <a:ext cx="4131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1</a:t>
                </a:r>
              </a:p>
            </p:txBody>
          </p:sp>
          <p:sp>
            <p:nvSpPr>
              <p:cNvPr id="158" name="TextBox 157"/>
              <p:cNvSpPr txBox="1"/>
              <p:nvPr/>
            </p:nvSpPr>
            <p:spPr>
              <a:xfrm>
                <a:off x="6051723" y="1439573"/>
                <a:ext cx="4131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1</a:t>
                </a:r>
              </a:p>
            </p:txBody>
          </p:sp>
          <p:sp>
            <p:nvSpPr>
              <p:cNvPr id="159" name="TextBox 158"/>
              <p:cNvSpPr txBox="1"/>
              <p:nvPr/>
            </p:nvSpPr>
            <p:spPr>
              <a:xfrm>
                <a:off x="6279936" y="1439573"/>
                <a:ext cx="4131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1</a:t>
                </a:r>
              </a:p>
            </p:txBody>
          </p:sp>
          <p:sp>
            <p:nvSpPr>
              <p:cNvPr id="160" name="TextBox 159"/>
              <p:cNvSpPr txBox="1"/>
              <p:nvPr/>
            </p:nvSpPr>
            <p:spPr>
              <a:xfrm>
                <a:off x="6506256" y="1439573"/>
                <a:ext cx="4131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1</a:t>
                </a: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3531900" y="3329489"/>
            <a:ext cx="436333" cy="1383796"/>
            <a:chOff x="3531900" y="3329489"/>
            <a:chExt cx="436333" cy="1383796"/>
          </a:xfrm>
        </p:grpSpPr>
        <p:sp>
          <p:nvSpPr>
            <p:cNvPr id="161" name="TextBox 160"/>
            <p:cNvSpPr txBox="1"/>
            <p:nvPr/>
          </p:nvSpPr>
          <p:spPr>
            <a:xfrm>
              <a:off x="3531900" y="3329489"/>
              <a:ext cx="413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-1</a:t>
              </a:r>
              <a:endParaRPr lang="en-US" dirty="0"/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3555057" y="3851490"/>
              <a:ext cx="413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-1</a:t>
              </a:r>
              <a:endParaRPr lang="en-US" dirty="0"/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3541820" y="4343953"/>
              <a:ext cx="413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-1</a:t>
              </a:r>
              <a:endParaRPr lang="en-US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240319" y="2773043"/>
            <a:ext cx="1206044" cy="369332"/>
            <a:chOff x="4240319" y="2773043"/>
            <a:chExt cx="1206044" cy="369332"/>
          </a:xfrm>
        </p:grpSpPr>
        <p:sp>
          <p:nvSpPr>
            <p:cNvPr id="164" name="TextBox 163"/>
            <p:cNvSpPr txBox="1"/>
            <p:nvPr/>
          </p:nvSpPr>
          <p:spPr>
            <a:xfrm>
              <a:off x="4240319" y="2773043"/>
              <a:ext cx="413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5033187" y="2788530"/>
              <a:ext cx="4131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-1</a:t>
              </a:r>
              <a:endParaRPr lang="en-US" sz="1600" dirty="0"/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4809996" y="2791946"/>
              <a:ext cx="4131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-1</a:t>
              </a:r>
              <a:endParaRPr lang="en-US" sz="1600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250735" y="3310889"/>
            <a:ext cx="1195628" cy="1409218"/>
            <a:chOff x="4250735" y="3310889"/>
            <a:chExt cx="1195628" cy="1409218"/>
          </a:xfrm>
        </p:grpSpPr>
        <p:sp>
          <p:nvSpPr>
            <p:cNvPr id="165" name="TextBox 164"/>
            <p:cNvSpPr txBox="1"/>
            <p:nvPr/>
          </p:nvSpPr>
          <p:spPr>
            <a:xfrm>
              <a:off x="4250735" y="3329388"/>
              <a:ext cx="3885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4273566" y="3835578"/>
              <a:ext cx="413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4285441" y="4346410"/>
              <a:ext cx="413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5019759" y="3329489"/>
              <a:ext cx="413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-1</a:t>
              </a:r>
              <a:endParaRPr lang="en-US" dirty="0"/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4757853" y="3310889"/>
              <a:ext cx="413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-1</a:t>
              </a:r>
              <a:endParaRPr lang="en-US" dirty="0"/>
            </a:p>
          </p:txBody>
        </p:sp>
        <p:sp>
          <p:nvSpPr>
            <p:cNvPr id="173" name="TextBox 172"/>
            <p:cNvSpPr txBox="1"/>
            <p:nvPr/>
          </p:nvSpPr>
          <p:spPr>
            <a:xfrm>
              <a:off x="5033187" y="3865940"/>
              <a:ext cx="4131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-1</a:t>
              </a:r>
              <a:endParaRPr lang="en-US" sz="1600" dirty="0"/>
            </a:p>
          </p:txBody>
        </p:sp>
        <p:sp>
          <p:nvSpPr>
            <p:cNvPr id="174" name="TextBox 173"/>
            <p:cNvSpPr txBox="1"/>
            <p:nvPr/>
          </p:nvSpPr>
          <p:spPr>
            <a:xfrm>
              <a:off x="4795031" y="3859215"/>
              <a:ext cx="4131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-1</a:t>
              </a:r>
              <a:endParaRPr lang="en-US" sz="1600" dirty="0"/>
            </a:p>
          </p:txBody>
        </p:sp>
        <p:sp>
          <p:nvSpPr>
            <p:cNvPr id="175" name="TextBox 174"/>
            <p:cNvSpPr txBox="1"/>
            <p:nvPr/>
          </p:nvSpPr>
          <p:spPr>
            <a:xfrm>
              <a:off x="5006929" y="4350775"/>
              <a:ext cx="413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-1</a:t>
              </a:r>
              <a:endParaRPr lang="en-US" dirty="0"/>
            </a:p>
          </p:txBody>
        </p:sp>
        <p:sp>
          <p:nvSpPr>
            <p:cNvPr id="176" name="TextBox 175"/>
            <p:cNvSpPr txBox="1"/>
            <p:nvPr/>
          </p:nvSpPr>
          <p:spPr>
            <a:xfrm>
              <a:off x="4768773" y="4344050"/>
              <a:ext cx="413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-1</a:t>
              </a:r>
              <a:endParaRPr lang="en-US" dirty="0"/>
            </a:p>
          </p:txBody>
        </p:sp>
      </p:grpSp>
      <p:grpSp>
        <p:nvGrpSpPr>
          <p:cNvPr id="177" name="Group 176"/>
          <p:cNvGrpSpPr/>
          <p:nvPr/>
        </p:nvGrpSpPr>
        <p:grpSpPr>
          <a:xfrm>
            <a:off x="4180505" y="3322764"/>
            <a:ext cx="1287297" cy="1398229"/>
            <a:chOff x="4167610" y="3341263"/>
            <a:chExt cx="1287297" cy="1398229"/>
          </a:xfrm>
        </p:grpSpPr>
        <p:sp>
          <p:nvSpPr>
            <p:cNvPr id="178" name="TextBox 177"/>
            <p:cNvSpPr txBox="1"/>
            <p:nvPr/>
          </p:nvSpPr>
          <p:spPr>
            <a:xfrm>
              <a:off x="4167610" y="3341263"/>
              <a:ext cx="3885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-x</a:t>
              </a:r>
              <a:endParaRPr lang="en-US" dirty="0"/>
            </a:p>
          </p:txBody>
        </p:sp>
        <p:sp>
          <p:nvSpPr>
            <p:cNvPr id="179" name="TextBox 178"/>
            <p:cNvSpPr txBox="1"/>
            <p:nvPr/>
          </p:nvSpPr>
          <p:spPr>
            <a:xfrm>
              <a:off x="4178105" y="3847453"/>
              <a:ext cx="413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-x</a:t>
              </a:r>
              <a:endParaRPr lang="en-US" dirty="0"/>
            </a:p>
          </p:txBody>
        </p:sp>
        <p:sp>
          <p:nvSpPr>
            <p:cNvPr id="180" name="TextBox 179"/>
            <p:cNvSpPr txBox="1"/>
            <p:nvPr/>
          </p:nvSpPr>
          <p:spPr>
            <a:xfrm>
              <a:off x="4190441" y="4370160"/>
              <a:ext cx="413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-x</a:t>
              </a:r>
              <a:endParaRPr lang="en-US" dirty="0"/>
            </a:p>
          </p:txBody>
        </p:sp>
        <p:sp>
          <p:nvSpPr>
            <p:cNvPr id="181" name="TextBox 180"/>
            <p:cNvSpPr txBox="1"/>
            <p:nvPr/>
          </p:nvSpPr>
          <p:spPr>
            <a:xfrm>
              <a:off x="5041731" y="3353138"/>
              <a:ext cx="4131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 1</a:t>
              </a:r>
              <a:endParaRPr lang="en-US" sz="1600" dirty="0"/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4781603" y="3346514"/>
              <a:ext cx="4131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 1</a:t>
              </a:r>
              <a:endParaRPr lang="en-US" sz="1600" dirty="0"/>
            </a:p>
          </p:txBody>
        </p:sp>
        <p:sp>
          <p:nvSpPr>
            <p:cNvPr id="183" name="TextBox 182"/>
            <p:cNvSpPr txBox="1"/>
            <p:nvPr/>
          </p:nvSpPr>
          <p:spPr>
            <a:xfrm>
              <a:off x="5017267" y="3872564"/>
              <a:ext cx="413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 1</a:t>
              </a:r>
              <a:endParaRPr lang="en-US" dirty="0"/>
            </a:p>
          </p:txBody>
        </p:sp>
        <p:sp>
          <p:nvSpPr>
            <p:cNvPr id="184" name="TextBox 183"/>
            <p:cNvSpPr txBox="1"/>
            <p:nvPr/>
          </p:nvSpPr>
          <p:spPr>
            <a:xfrm>
              <a:off x="4773848" y="3865839"/>
              <a:ext cx="413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 1</a:t>
              </a:r>
              <a:endParaRPr lang="en-US" dirty="0"/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4773849" y="4364035"/>
              <a:ext cx="413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 </a:t>
              </a:r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186" name="TextBox 185"/>
            <p:cNvSpPr txBox="1"/>
            <p:nvPr/>
          </p:nvSpPr>
          <p:spPr>
            <a:xfrm>
              <a:off x="4996542" y="4354790"/>
              <a:ext cx="413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 1</a:t>
              </a:r>
              <a:endParaRPr lang="en-US" sz="2000" dirty="0"/>
            </a:p>
          </p:txBody>
        </p:sp>
      </p:grpSp>
      <p:graphicFrame>
        <p:nvGraphicFramePr>
          <p:cNvPr id="188" name="Table 1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72807259"/>
              </p:ext>
            </p:extLst>
          </p:nvPr>
        </p:nvGraphicFramePr>
        <p:xfrm>
          <a:off x="6006467" y="3126333"/>
          <a:ext cx="2819400" cy="1375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9800"/>
                <a:gridCol w="939800"/>
                <a:gridCol w="939800"/>
              </a:tblGrid>
              <a:tr h="704676"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613007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rgbClr val="FF0000"/>
                          </a:solidFill>
                        </a:rPr>
                        <a:t>-3x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aseline="0" dirty="0" smtClean="0">
                          <a:solidFill>
                            <a:srgbClr val="FFC000"/>
                          </a:solidFill>
                        </a:rPr>
                        <a:t>+6</a:t>
                      </a:r>
                      <a:endParaRPr lang="en-US" sz="3800" baseline="0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9" name="TextBox 188"/>
          <p:cNvSpPr txBox="1"/>
          <p:nvPr/>
        </p:nvSpPr>
        <p:spPr>
          <a:xfrm>
            <a:off x="6159552" y="3906706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-3</a:t>
            </a:r>
            <a:endParaRPr lang="en-US" sz="32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90" name="TextBox 189"/>
              <p:cNvSpPr txBox="1"/>
              <p:nvPr/>
            </p:nvSpPr>
            <p:spPr>
              <a:xfrm>
                <a:off x="7151292" y="3213427"/>
                <a:ext cx="1905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 smtClean="0"/>
                  <a:t>X    </a:t>
                </a:r>
                <a14:m>
                  <m:oMath xmlns:m="http://schemas.openxmlformats.org/officeDocument/2006/math">
                    <m:r>
                      <a:rPr lang="en-US" sz="3600" b="1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− </m:t>
                    </m:r>
                  </m:oMath>
                </a14:m>
                <a:r>
                  <a:rPr lang="en-US" sz="3600" dirty="0" smtClean="0"/>
                  <a:t>2</a:t>
                </a:r>
                <a:endParaRPr lang="en-US" sz="3600" dirty="0"/>
              </a:p>
            </p:txBody>
          </p:sp>
        </mc:Choice>
        <mc:Fallback>
          <p:sp>
            <p:nvSpPr>
              <p:cNvPr id="190" name="TextBox 1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1292" y="3213427"/>
                <a:ext cx="1905000" cy="646331"/>
              </a:xfrm>
              <a:prstGeom prst="rect">
                <a:avLst/>
              </a:prstGeom>
              <a:blipFill rotWithShape="1">
                <a:blip r:embed="rId5"/>
                <a:stretch>
                  <a:fillRect l="-9585" t="-13208" b="-35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1" name="Group 190"/>
          <p:cNvGrpSpPr/>
          <p:nvPr/>
        </p:nvGrpSpPr>
        <p:grpSpPr>
          <a:xfrm>
            <a:off x="7045763" y="3773067"/>
            <a:ext cx="1528364" cy="785295"/>
            <a:chOff x="7133471" y="1493076"/>
            <a:chExt cx="1528364" cy="785295"/>
          </a:xfrm>
        </p:grpSpPr>
        <p:sp>
          <p:nvSpPr>
            <p:cNvPr id="192" name="Rectangle 191"/>
            <p:cNvSpPr/>
            <p:nvPr/>
          </p:nvSpPr>
          <p:spPr>
            <a:xfrm>
              <a:off x="7137400" y="1634505"/>
              <a:ext cx="660400" cy="176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TextBox 192"/>
            <p:cNvSpPr txBox="1"/>
            <p:nvPr/>
          </p:nvSpPr>
          <p:spPr>
            <a:xfrm>
              <a:off x="7239000" y="1493076"/>
              <a:ext cx="4215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-x</a:t>
              </a:r>
              <a:endParaRPr lang="en-US" sz="2000" dirty="0"/>
            </a:p>
          </p:txBody>
        </p:sp>
        <p:sp>
          <p:nvSpPr>
            <p:cNvPr id="194" name="Rectangle 193"/>
            <p:cNvSpPr/>
            <p:nvPr/>
          </p:nvSpPr>
          <p:spPr>
            <a:xfrm>
              <a:off x="7133471" y="1831104"/>
              <a:ext cx="664329" cy="18059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TextBox 194"/>
            <p:cNvSpPr txBox="1"/>
            <p:nvPr/>
          </p:nvSpPr>
          <p:spPr>
            <a:xfrm>
              <a:off x="7239000" y="1686920"/>
              <a:ext cx="4199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-x</a:t>
              </a:r>
              <a:endParaRPr lang="en-US" sz="2000" dirty="0"/>
            </a:p>
          </p:txBody>
        </p:sp>
        <p:sp>
          <p:nvSpPr>
            <p:cNvPr id="196" name="Rectangle 195"/>
            <p:cNvSpPr/>
            <p:nvPr/>
          </p:nvSpPr>
          <p:spPr>
            <a:xfrm>
              <a:off x="7137400" y="2011703"/>
              <a:ext cx="660400" cy="176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7239000" y="1878261"/>
              <a:ext cx="4215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-x</a:t>
              </a:r>
              <a:endParaRPr lang="en-US" sz="2000" dirty="0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8148101" y="1708393"/>
              <a:ext cx="138399" cy="170212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Rectangle 198"/>
            <p:cNvSpPr/>
            <p:nvPr/>
          </p:nvSpPr>
          <p:spPr>
            <a:xfrm>
              <a:off x="8150227" y="1919103"/>
              <a:ext cx="138399" cy="170212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0" name="Rectangle 199"/>
            <p:cNvSpPr/>
            <p:nvPr/>
          </p:nvSpPr>
          <p:spPr>
            <a:xfrm>
              <a:off x="8345949" y="1704635"/>
              <a:ext cx="138399" cy="170212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8343694" y="1917901"/>
              <a:ext cx="138399" cy="170212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2" name="Rectangle 201"/>
            <p:cNvSpPr/>
            <p:nvPr/>
          </p:nvSpPr>
          <p:spPr>
            <a:xfrm>
              <a:off x="8523436" y="1917189"/>
              <a:ext cx="138399" cy="170212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Rectangle 202"/>
            <p:cNvSpPr/>
            <p:nvPr/>
          </p:nvSpPr>
          <p:spPr>
            <a:xfrm>
              <a:off x="8525562" y="1709367"/>
              <a:ext cx="136273" cy="162623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4" name="Rectangle 203"/>
          <p:cNvSpPr/>
          <p:nvPr/>
        </p:nvSpPr>
        <p:spPr>
          <a:xfrm>
            <a:off x="6168301" y="2532649"/>
            <a:ext cx="24192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Times-Bold"/>
                <a:ea typeface="Calibri"/>
                <a:cs typeface="Times-Bold"/>
              </a:rPr>
              <a:t>Graphic Organizer</a:t>
            </a:r>
          </a:p>
        </p:txBody>
      </p:sp>
    </p:spTree>
    <p:extLst>
      <p:ext uri="{BB962C8B-B14F-4D97-AF65-F5344CB8AC3E}">
        <p14:creationId xmlns:p14="http://schemas.microsoft.com/office/powerpoint/2010/main" xmlns="" val="1994879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9" grpId="1"/>
      <p:bldP spid="66" grpId="0"/>
      <p:bldP spid="66" grpId="1"/>
      <p:bldP spid="69" grpId="0" animBg="1"/>
      <p:bldP spid="89" grpId="0" animBg="1"/>
      <p:bldP spid="89" grpId="1" animBg="1"/>
      <p:bldP spid="126" grpId="0" animBg="1"/>
      <p:bldP spid="126" grpId="1" animBg="1"/>
      <p:bldP spid="127" grpId="0" animBg="1"/>
      <p:bldP spid="127" grpId="1" animBg="1"/>
      <p:bldP spid="128" grpId="0" animBg="1"/>
      <p:bldP spid="128" grpId="1" animBg="1"/>
      <p:bldP spid="129" grpId="0" animBg="1"/>
      <p:bldP spid="129" grpId="1" animBg="1"/>
      <p:bldP spid="141" grpId="0" animBg="1"/>
      <p:bldP spid="141" grpId="1" animBg="1"/>
      <p:bldP spid="142" grpId="0" animBg="1"/>
      <p:bldP spid="142" grpId="1" animBg="1"/>
      <p:bldP spid="143" grpId="0" animBg="1"/>
      <p:bldP spid="143" grpId="1" animBg="1"/>
      <p:bldP spid="144" grpId="0" animBg="1"/>
      <p:bldP spid="144" grpId="1" animBg="1"/>
      <p:bldP spid="145" grpId="0" animBg="1"/>
      <p:bldP spid="145" grpId="1" animBg="1"/>
      <p:bldP spid="146" grpId="0" animBg="1"/>
      <p:bldP spid="146" grpId="1" animBg="1"/>
      <p:bldP spid="147" grpId="0" animBg="1"/>
      <p:bldP spid="147" grpId="1" animBg="1"/>
      <p:bldP spid="189" grpId="0"/>
      <p:bldP spid="190" grpId="0" animBg="1"/>
      <p:bldP spid="20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26854" y="0"/>
            <a:ext cx="8534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smtClean="0">
                <a:solidFill>
                  <a:prstClr val="black"/>
                </a:solidFill>
              </a:rPr>
              <a:t>Factoring out the GCF</a:t>
            </a:r>
            <a:endParaRPr lang="en-US" sz="28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1984154" y="1371600"/>
                <a:ext cx="6019800" cy="21852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400" dirty="0" smtClean="0">
                    <a:solidFill>
                      <a:srgbClr val="2910E0"/>
                    </a:solidFill>
                  </a:rPr>
                  <a:t>You Try!</a:t>
                </a:r>
              </a:p>
              <a:p>
                <a:endParaRPr lang="en-US" sz="28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3600" b="1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𝟐</m:t>
                      </m:r>
                      <m:r>
                        <a:rPr lang="en-US" sz="3600" b="1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𝒙</m:t>
                      </m:r>
                      <m:r>
                        <a:rPr lang="en-US" sz="3600" b="1" i="1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3600" b="1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𝟖</m:t>
                      </m:r>
                      <m:r>
                        <a:rPr lang="en-US" sz="3600" b="0" i="0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                      </m:t>
                      </m:r>
                      <m:r>
                        <a:rPr lang="en-US" sz="3600" b="1" i="0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3600" b="1" i="0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𝟒𝐱</m:t>
                      </m:r>
                      <m:r>
                        <a:rPr lang="en-US" sz="3600" b="1" i="0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3600" b="1" i="0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𝟐</m:t>
                      </m:r>
                    </m:oMath>
                  </m:oMathPara>
                </a14:m>
                <a:endParaRPr lang="en-US" b="1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4154" y="1371600"/>
                <a:ext cx="6019800" cy="2185214"/>
              </a:xfrm>
              <a:prstGeom prst="rect">
                <a:avLst/>
              </a:prstGeom>
              <a:blipFill rotWithShape="1">
                <a:blip r:embed="rId3"/>
                <a:stretch>
                  <a:fillRect t="-7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6447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le 1"/>
          <p:cNvSpPr txBox="1">
            <a:spLocks/>
          </p:cNvSpPr>
          <p:nvPr/>
        </p:nvSpPr>
        <p:spPr>
          <a:xfrm>
            <a:off x="726854" y="0"/>
            <a:ext cx="8534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smtClean="0">
                <a:solidFill>
                  <a:prstClr val="black"/>
                </a:solidFill>
              </a:rPr>
              <a:t>Factoring out the GCF</a:t>
            </a:r>
            <a:endParaRPr lang="en-US" sz="2800" dirty="0">
              <a:solidFill>
                <a:prstClr val="black"/>
              </a:solidFill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799114" y="881709"/>
            <a:ext cx="7201886" cy="3309291"/>
            <a:chOff x="799114" y="881709"/>
            <a:chExt cx="4353448" cy="3309291"/>
          </a:xfrm>
        </p:grpSpPr>
        <p:grpSp>
          <p:nvGrpSpPr>
            <p:cNvPr id="103" name="Group 102"/>
            <p:cNvGrpSpPr/>
            <p:nvPr/>
          </p:nvGrpSpPr>
          <p:grpSpPr>
            <a:xfrm>
              <a:off x="799114" y="971506"/>
              <a:ext cx="4353448" cy="3219494"/>
              <a:chOff x="815406" y="1300692"/>
              <a:chExt cx="2674724" cy="10164807"/>
            </a:xfrm>
          </p:grpSpPr>
          <p:cxnSp>
            <p:nvCxnSpPr>
              <p:cNvPr id="114" name="Straight Connector 113"/>
              <p:cNvCxnSpPr/>
              <p:nvPr/>
            </p:nvCxnSpPr>
            <p:spPr>
              <a:xfrm flipH="1">
                <a:off x="815406" y="2082763"/>
                <a:ext cx="2674724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/>
              <p:cNvCxnSpPr/>
              <p:nvPr/>
            </p:nvCxnSpPr>
            <p:spPr>
              <a:xfrm>
                <a:off x="990600" y="1300692"/>
                <a:ext cx="0" cy="1016480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69" name="TextBox 68"/>
                <p:cNvSpPr txBox="1"/>
                <p:nvPr/>
              </p:nvSpPr>
              <p:spPr>
                <a:xfrm>
                  <a:off x="2220960" y="881709"/>
                  <a:ext cx="1602192" cy="4070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1" i="1" smtClean="0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𝟒</m:t>
                        </m:r>
                        <m:sSup>
                          <m:sSupPr>
                            <m:ctrlPr>
                              <a:rPr lang="en-US" sz="2000" b="1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000" b="1" i="1" smtClean="0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000" b="1" i="1" smtClean="0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sz="2000" b="1" i="1" smtClean="0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000" b="1" i="1" smtClean="0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𝟐</m:t>
                        </m:r>
                        <m:r>
                          <a:rPr lang="en-US" sz="2000" b="1" i="1" smtClean="0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𝒙</m:t>
                        </m:r>
                      </m:oMath>
                    </m:oMathPara>
                  </a14:m>
                  <a:endParaRPr lang="en-US" sz="2000" b="1" dirty="0">
                    <a:solidFill>
                      <a:prstClr val="black"/>
                    </a:solidFill>
                  </a:endParaRPr>
                </a:p>
              </p:txBody>
            </p:sp>
          </mc:Choice>
          <mc:Fallback>
            <p:sp>
              <p:nvSpPr>
                <p:cNvPr id="69" name="TextBox 6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0960" y="881709"/>
                  <a:ext cx="1602192" cy="407099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" name="Group 4"/>
          <p:cNvGrpSpPr/>
          <p:nvPr/>
        </p:nvGrpSpPr>
        <p:grpSpPr>
          <a:xfrm>
            <a:off x="1479052" y="1361965"/>
            <a:ext cx="5221502" cy="1215492"/>
            <a:chOff x="1295847" y="1354537"/>
            <a:chExt cx="5221502" cy="1215492"/>
          </a:xfrm>
        </p:grpSpPr>
        <p:grpSp>
          <p:nvGrpSpPr>
            <p:cNvPr id="47" name="Group 46"/>
            <p:cNvGrpSpPr/>
            <p:nvPr/>
          </p:nvGrpSpPr>
          <p:grpSpPr>
            <a:xfrm>
              <a:off x="1295847" y="1358257"/>
              <a:ext cx="1295400" cy="1211772"/>
              <a:chOff x="990600" y="1683828"/>
              <a:chExt cx="1295400" cy="1211772"/>
            </a:xfrm>
          </p:grpSpPr>
          <p:sp>
            <p:nvSpPr>
              <p:cNvPr id="48" name="Rectangle 47"/>
              <p:cNvSpPr/>
              <p:nvPr/>
            </p:nvSpPr>
            <p:spPr>
              <a:xfrm>
                <a:off x="990600" y="1683828"/>
                <a:ext cx="1295400" cy="1211772"/>
              </a:xfrm>
              <a:prstGeom prst="rect">
                <a:avLst/>
              </a:prstGeom>
              <a:solidFill>
                <a:srgbClr val="1557DB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49" name="TextBox 48"/>
                  <p:cNvSpPr txBox="1"/>
                  <p:nvPr/>
                </p:nvSpPr>
                <p:spPr>
                  <a:xfrm>
                    <a:off x="1219200" y="1905000"/>
                    <a:ext cx="914400" cy="76944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sz="44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4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44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2" name="TextBox 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19200" y="1905000"/>
                    <a:ext cx="914400" cy="769441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2" name="Group 51"/>
            <p:cNvGrpSpPr/>
            <p:nvPr/>
          </p:nvGrpSpPr>
          <p:grpSpPr>
            <a:xfrm>
              <a:off x="2599451" y="1354549"/>
              <a:ext cx="1295400" cy="1215480"/>
              <a:chOff x="990600" y="1676400"/>
              <a:chExt cx="1295400" cy="1219200"/>
            </a:xfrm>
          </p:grpSpPr>
          <p:sp>
            <p:nvSpPr>
              <p:cNvPr id="53" name="Rectangle 52"/>
              <p:cNvSpPr/>
              <p:nvPr/>
            </p:nvSpPr>
            <p:spPr>
              <a:xfrm>
                <a:off x="990600" y="1676400"/>
                <a:ext cx="1295400" cy="1219200"/>
              </a:xfrm>
              <a:prstGeom prst="rect">
                <a:avLst/>
              </a:prstGeom>
              <a:solidFill>
                <a:srgbClr val="1557DB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54" name="TextBox 53"/>
                  <p:cNvSpPr txBox="1"/>
                  <p:nvPr/>
                </p:nvSpPr>
                <p:spPr>
                  <a:xfrm>
                    <a:off x="1219200" y="1905000"/>
                    <a:ext cx="914400" cy="76944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sz="44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4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44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3" name="TextBox 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19200" y="1905000"/>
                    <a:ext cx="914400" cy="769441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63" name="Group 62"/>
            <p:cNvGrpSpPr/>
            <p:nvPr/>
          </p:nvGrpSpPr>
          <p:grpSpPr>
            <a:xfrm>
              <a:off x="3848958" y="1354537"/>
              <a:ext cx="1364787" cy="1215481"/>
              <a:chOff x="990600" y="1676400"/>
              <a:chExt cx="1295400" cy="1219200"/>
            </a:xfrm>
          </p:grpSpPr>
          <p:sp>
            <p:nvSpPr>
              <p:cNvPr id="64" name="Rectangle 63"/>
              <p:cNvSpPr/>
              <p:nvPr/>
            </p:nvSpPr>
            <p:spPr>
              <a:xfrm>
                <a:off x="990600" y="1676400"/>
                <a:ext cx="1295400" cy="1219200"/>
              </a:xfrm>
              <a:prstGeom prst="rect">
                <a:avLst/>
              </a:prstGeom>
              <a:solidFill>
                <a:srgbClr val="1557DB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65" name="TextBox 64"/>
                  <p:cNvSpPr txBox="1"/>
                  <p:nvPr/>
                </p:nvSpPr>
                <p:spPr>
                  <a:xfrm>
                    <a:off x="1219200" y="1905000"/>
                    <a:ext cx="914400" cy="76944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sz="44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4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44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4" name="TextBox 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19200" y="1905000"/>
                    <a:ext cx="914400" cy="769441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66" name="Group 65"/>
            <p:cNvGrpSpPr/>
            <p:nvPr/>
          </p:nvGrpSpPr>
          <p:grpSpPr>
            <a:xfrm>
              <a:off x="5152562" y="1358257"/>
              <a:ext cx="1364787" cy="1211772"/>
              <a:chOff x="990600" y="1676400"/>
              <a:chExt cx="1295400" cy="1219200"/>
            </a:xfrm>
          </p:grpSpPr>
          <p:sp>
            <p:nvSpPr>
              <p:cNvPr id="67" name="Rectangle 66"/>
              <p:cNvSpPr/>
              <p:nvPr/>
            </p:nvSpPr>
            <p:spPr>
              <a:xfrm>
                <a:off x="990600" y="1676400"/>
                <a:ext cx="1295400" cy="1219200"/>
              </a:xfrm>
              <a:prstGeom prst="rect">
                <a:avLst/>
              </a:prstGeom>
              <a:solidFill>
                <a:srgbClr val="1557DB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68" name="TextBox 67"/>
                  <p:cNvSpPr txBox="1"/>
                  <p:nvPr/>
                </p:nvSpPr>
                <p:spPr>
                  <a:xfrm>
                    <a:off x="1219200" y="1905000"/>
                    <a:ext cx="914400" cy="76944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sz="44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4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44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8" name="TextBox 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19200" y="1905000"/>
                    <a:ext cx="914400" cy="769441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72" name="Group 71"/>
          <p:cNvGrpSpPr/>
          <p:nvPr/>
        </p:nvGrpSpPr>
        <p:grpSpPr>
          <a:xfrm>
            <a:off x="6955230" y="1365685"/>
            <a:ext cx="535873" cy="1219200"/>
            <a:chOff x="3618263" y="1676400"/>
            <a:chExt cx="535873" cy="1219200"/>
          </a:xfrm>
          <a:solidFill>
            <a:srgbClr val="FF0000"/>
          </a:solidFill>
        </p:grpSpPr>
        <p:sp>
          <p:nvSpPr>
            <p:cNvPr id="73" name="Rectangle 72"/>
            <p:cNvSpPr/>
            <p:nvPr/>
          </p:nvSpPr>
          <p:spPr>
            <a:xfrm>
              <a:off x="3733800" y="1676400"/>
              <a:ext cx="304800" cy="121920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618263" y="1905011"/>
              <a:ext cx="535873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prstClr val="black"/>
                  </a:solidFill>
                </a:rPr>
                <a:t>-x</a:t>
              </a:r>
              <a:endParaRPr lang="en-US" sz="2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7369629" y="1365685"/>
            <a:ext cx="533400" cy="1219200"/>
            <a:chOff x="3635828" y="1676400"/>
            <a:chExt cx="533400" cy="1219200"/>
          </a:xfrm>
          <a:solidFill>
            <a:srgbClr val="FF0000"/>
          </a:solidFill>
        </p:grpSpPr>
        <p:sp>
          <p:nvSpPr>
            <p:cNvPr id="76" name="Rectangle 75"/>
            <p:cNvSpPr/>
            <p:nvPr/>
          </p:nvSpPr>
          <p:spPr>
            <a:xfrm>
              <a:off x="3733800" y="1676400"/>
              <a:ext cx="304800" cy="121920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3635828" y="1916874"/>
              <a:ext cx="53340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prstClr val="black"/>
                  </a:solidFill>
                </a:rPr>
                <a:t>-x</a:t>
              </a:r>
              <a:endParaRPr lang="en-US" sz="280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5666274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le 1"/>
          <p:cNvSpPr txBox="1">
            <a:spLocks/>
          </p:cNvSpPr>
          <p:nvPr/>
        </p:nvSpPr>
        <p:spPr>
          <a:xfrm>
            <a:off x="726854" y="0"/>
            <a:ext cx="8534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smtClean="0">
                <a:solidFill>
                  <a:prstClr val="black"/>
                </a:solidFill>
              </a:rPr>
              <a:t>Factoring out the GCF</a:t>
            </a:r>
            <a:endParaRPr lang="en-US" sz="2800" dirty="0">
              <a:solidFill>
                <a:prstClr val="black"/>
              </a:solidFill>
            </a:endParaRPr>
          </a:p>
        </p:txBody>
      </p:sp>
      <p:grpSp>
        <p:nvGrpSpPr>
          <p:cNvPr id="103" name="Group 102"/>
          <p:cNvGrpSpPr/>
          <p:nvPr/>
        </p:nvGrpSpPr>
        <p:grpSpPr>
          <a:xfrm>
            <a:off x="1657194" y="1707412"/>
            <a:ext cx="3792832" cy="3219494"/>
            <a:chOff x="815406" y="1300692"/>
            <a:chExt cx="1408628" cy="10164808"/>
          </a:xfrm>
        </p:grpSpPr>
        <p:cxnSp>
          <p:nvCxnSpPr>
            <p:cNvPr id="114" name="Straight Connector 113"/>
            <p:cNvCxnSpPr/>
            <p:nvPr/>
          </p:nvCxnSpPr>
          <p:spPr>
            <a:xfrm flipH="1">
              <a:off x="815406" y="2082763"/>
              <a:ext cx="1408628" cy="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>
              <a:off x="990600" y="1300692"/>
              <a:ext cx="0" cy="1016480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2337132" y="2101591"/>
            <a:ext cx="1295400" cy="1211772"/>
            <a:chOff x="990600" y="1683828"/>
            <a:chExt cx="1295400" cy="1211772"/>
          </a:xfrm>
        </p:grpSpPr>
        <p:sp>
          <p:nvSpPr>
            <p:cNvPr id="48" name="Rectangle 47"/>
            <p:cNvSpPr/>
            <p:nvPr/>
          </p:nvSpPr>
          <p:spPr>
            <a:xfrm>
              <a:off x="990600" y="1683828"/>
              <a:ext cx="1295400" cy="1211772"/>
            </a:xfrm>
            <a:prstGeom prst="rect">
              <a:avLst/>
            </a:prstGeom>
            <a:solidFill>
              <a:srgbClr val="1557DB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9" name="TextBox 48"/>
                <p:cNvSpPr txBox="1"/>
                <p:nvPr/>
              </p:nvSpPr>
              <p:spPr>
                <a:xfrm>
                  <a:off x="1219200" y="1905000"/>
                  <a:ext cx="914400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44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40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40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mc:Choice>
          <mc:Fallback>
            <p:sp>
              <p:nvSpPr>
                <p:cNvPr id="2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9200" y="1905000"/>
                  <a:ext cx="914400" cy="769441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2" name="Group 51"/>
          <p:cNvGrpSpPr/>
          <p:nvPr/>
        </p:nvGrpSpPr>
        <p:grpSpPr>
          <a:xfrm>
            <a:off x="2340260" y="3381489"/>
            <a:ext cx="1295400" cy="1215480"/>
            <a:chOff x="990600" y="1676400"/>
            <a:chExt cx="1295400" cy="1219200"/>
          </a:xfrm>
        </p:grpSpPr>
        <p:sp>
          <p:nvSpPr>
            <p:cNvPr id="53" name="Rectangle 52"/>
            <p:cNvSpPr/>
            <p:nvPr/>
          </p:nvSpPr>
          <p:spPr>
            <a:xfrm>
              <a:off x="990600" y="1676400"/>
              <a:ext cx="1295400" cy="1219200"/>
            </a:xfrm>
            <a:prstGeom prst="rect">
              <a:avLst/>
            </a:prstGeom>
            <a:solidFill>
              <a:srgbClr val="1557DB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54" name="TextBox 53"/>
                <p:cNvSpPr txBox="1"/>
                <p:nvPr/>
              </p:nvSpPr>
              <p:spPr>
                <a:xfrm>
                  <a:off x="1219200" y="1905000"/>
                  <a:ext cx="914400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44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40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40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mc:Choice>
          <mc:Fallback>
            <p:sp>
              <p:nvSpPr>
                <p:cNvPr id="7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9200" y="1905000"/>
                  <a:ext cx="914400" cy="769441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3" name="Group 62"/>
          <p:cNvGrpSpPr/>
          <p:nvPr/>
        </p:nvGrpSpPr>
        <p:grpSpPr>
          <a:xfrm>
            <a:off x="3642078" y="2101591"/>
            <a:ext cx="1364787" cy="1211761"/>
            <a:chOff x="990600" y="1676400"/>
            <a:chExt cx="1295400" cy="1219200"/>
          </a:xfrm>
        </p:grpSpPr>
        <p:sp>
          <p:nvSpPr>
            <p:cNvPr id="64" name="Rectangle 63"/>
            <p:cNvSpPr/>
            <p:nvPr/>
          </p:nvSpPr>
          <p:spPr>
            <a:xfrm>
              <a:off x="990600" y="1676400"/>
              <a:ext cx="1295400" cy="1219200"/>
            </a:xfrm>
            <a:prstGeom prst="rect">
              <a:avLst/>
            </a:prstGeom>
            <a:solidFill>
              <a:srgbClr val="1557DB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65" name="TextBox 64"/>
                <p:cNvSpPr txBox="1"/>
                <p:nvPr/>
              </p:nvSpPr>
              <p:spPr>
                <a:xfrm>
                  <a:off x="1219200" y="1905000"/>
                  <a:ext cx="914400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44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40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40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mc:Choice>
          <mc:Fallback>
            <p:sp>
              <p:nvSpPr>
                <p:cNvPr id="9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9200" y="1905000"/>
                  <a:ext cx="914400" cy="769441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6" name="Group 65"/>
          <p:cNvGrpSpPr/>
          <p:nvPr/>
        </p:nvGrpSpPr>
        <p:grpSpPr>
          <a:xfrm>
            <a:off x="3634718" y="3385197"/>
            <a:ext cx="1364787" cy="1211772"/>
            <a:chOff x="990600" y="1676400"/>
            <a:chExt cx="1295400" cy="1219200"/>
          </a:xfrm>
        </p:grpSpPr>
        <p:sp>
          <p:nvSpPr>
            <p:cNvPr id="67" name="Rectangle 66"/>
            <p:cNvSpPr/>
            <p:nvPr/>
          </p:nvSpPr>
          <p:spPr>
            <a:xfrm>
              <a:off x="990600" y="1676400"/>
              <a:ext cx="1295400" cy="1219200"/>
            </a:xfrm>
            <a:prstGeom prst="rect">
              <a:avLst/>
            </a:prstGeom>
            <a:solidFill>
              <a:srgbClr val="1557DB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68" name="TextBox 67"/>
                <p:cNvSpPr txBox="1"/>
                <p:nvPr/>
              </p:nvSpPr>
              <p:spPr>
                <a:xfrm>
                  <a:off x="1219200" y="1905000"/>
                  <a:ext cx="914400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44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40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40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mc:Choice>
          <mc:Fallback>
            <p:sp>
              <p:nvSpPr>
                <p:cNvPr id="15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9200" y="1905000"/>
                  <a:ext cx="914400" cy="769441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2" name="Group 71"/>
          <p:cNvGrpSpPr/>
          <p:nvPr/>
        </p:nvGrpSpPr>
        <p:grpSpPr>
          <a:xfrm>
            <a:off x="4914152" y="2101591"/>
            <a:ext cx="535873" cy="1211761"/>
            <a:chOff x="3618263" y="1676400"/>
            <a:chExt cx="535873" cy="1219200"/>
          </a:xfrm>
          <a:solidFill>
            <a:srgbClr val="FF0000"/>
          </a:solidFill>
        </p:grpSpPr>
        <p:sp>
          <p:nvSpPr>
            <p:cNvPr id="73" name="Rectangle 72"/>
            <p:cNvSpPr/>
            <p:nvPr/>
          </p:nvSpPr>
          <p:spPr>
            <a:xfrm>
              <a:off x="3733800" y="1676400"/>
              <a:ext cx="304800" cy="1219200"/>
            </a:xfrm>
            <a:prstGeom prst="rect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618263" y="1905011"/>
              <a:ext cx="535873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prstClr val="black"/>
                  </a:solidFill>
                </a:rPr>
                <a:t>-x</a:t>
              </a:r>
              <a:endParaRPr lang="en-US" sz="2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4916625" y="3381490"/>
            <a:ext cx="533400" cy="1222907"/>
            <a:chOff x="3635828" y="1672657"/>
            <a:chExt cx="533400" cy="1234935"/>
          </a:xfrm>
          <a:solidFill>
            <a:srgbClr val="FF0000"/>
          </a:solidFill>
        </p:grpSpPr>
        <p:sp>
          <p:nvSpPr>
            <p:cNvPr id="76" name="Rectangle 75"/>
            <p:cNvSpPr/>
            <p:nvPr/>
          </p:nvSpPr>
          <p:spPr>
            <a:xfrm>
              <a:off x="3745675" y="1672657"/>
              <a:ext cx="304800" cy="1234935"/>
            </a:xfrm>
            <a:prstGeom prst="rect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3635828" y="1916874"/>
              <a:ext cx="53340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prstClr val="black"/>
                  </a:solidFill>
                </a:rPr>
                <a:t>-x</a:t>
              </a:r>
              <a:endParaRPr lang="en-US" sz="2800" dirty="0">
                <a:solidFill>
                  <a:prstClr val="black"/>
                </a:solidFill>
              </a:endParaRPr>
            </a:p>
          </p:txBody>
        </p:sp>
      </p:grpSp>
      <p:sp>
        <p:nvSpPr>
          <p:cNvPr id="29" name="Rectangle 28"/>
          <p:cNvSpPr/>
          <p:nvPr/>
        </p:nvSpPr>
        <p:spPr>
          <a:xfrm rot="5400000">
            <a:off x="2858910" y="1080252"/>
            <a:ext cx="304800" cy="1301818"/>
          </a:xfrm>
          <a:prstGeom prst="rect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 rot="5400000">
            <a:off x="5011103" y="1580369"/>
            <a:ext cx="308017" cy="3048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 rot="5400000">
            <a:off x="4188087" y="1080252"/>
            <a:ext cx="304800" cy="1301818"/>
          </a:xfrm>
          <a:prstGeom prst="rect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754994" y="1435089"/>
            <a:ext cx="535873" cy="5200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prstClr val="black"/>
                </a:solidFill>
              </a:rPr>
              <a:t>x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072550" y="1437070"/>
            <a:ext cx="535873" cy="5200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prstClr val="black"/>
                </a:solidFill>
              </a:rPr>
              <a:t>x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972290" y="1522312"/>
            <a:ext cx="47773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-1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766556" y="2101591"/>
            <a:ext cx="304800" cy="1301818"/>
          </a:xfrm>
          <a:prstGeom prst="rect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766556" y="3403409"/>
            <a:ext cx="304800" cy="1301818"/>
          </a:xfrm>
          <a:prstGeom prst="rect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766556" y="2492486"/>
            <a:ext cx="535873" cy="5200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prstClr val="black"/>
                </a:solidFill>
              </a:rPr>
              <a:t>x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756674" y="3632070"/>
            <a:ext cx="535873" cy="5200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prstClr val="black"/>
                </a:solidFill>
              </a:rPr>
              <a:t>x</a:t>
            </a:r>
            <a:endParaRPr lang="en-US" sz="2800" dirty="0">
              <a:solidFill>
                <a:prstClr val="black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626362" y="682246"/>
            <a:ext cx="2538749" cy="896514"/>
            <a:chOff x="2626362" y="682246"/>
            <a:chExt cx="2538749" cy="896514"/>
          </a:xfrm>
        </p:grpSpPr>
        <p:sp>
          <p:nvSpPr>
            <p:cNvPr id="41" name="TextBox 40"/>
            <p:cNvSpPr txBox="1"/>
            <p:nvPr/>
          </p:nvSpPr>
          <p:spPr>
            <a:xfrm>
              <a:off x="2626362" y="1209428"/>
              <a:ext cx="25387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               + X         - 1</a:t>
              </a:r>
              <a:endParaRPr lang="en-US" dirty="0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5" name="TextBox 4"/>
                <p:cNvSpPr txBox="1"/>
                <p:nvPr/>
              </p:nvSpPr>
              <p:spPr>
                <a:xfrm>
                  <a:off x="2916055" y="682246"/>
                  <a:ext cx="2185097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1" i="1">
                            <a:solidFill>
                              <a:srgbClr val="FF3399"/>
                            </a:solidFill>
                            <a:latin typeface="Cambria Math"/>
                          </a:rPr>
                          <m:t>𝟐</m:t>
                        </m:r>
                        <m:r>
                          <a:rPr lang="en-US" sz="3200" b="1" i="1">
                            <a:solidFill>
                              <a:srgbClr val="FF3399"/>
                            </a:solidFill>
                            <a:latin typeface="Cambria Math"/>
                          </a:rPr>
                          <m:t>𝒙</m:t>
                        </m:r>
                        <m:r>
                          <a:rPr lang="en-US" sz="3200" b="1" i="1">
                            <a:solidFill>
                              <a:srgbClr val="FF3399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3200" b="1" i="1">
                            <a:solidFill>
                              <a:srgbClr val="FF3399"/>
                            </a:solidFill>
                            <a:latin typeface="Cambria Math"/>
                          </a:rPr>
                          <m:t>𝟏</m:t>
                        </m:r>
                      </m:oMath>
                    </m:oMathPara>
                  </a14:m>
                  <a:endParaRPr lang="en-US" sz="3200" b="1" dirty="0">
                    <a:solidFill>
                      <a:srgbClr val="FF3399"/>
                    </a:solidFill>
                  </a:endParaRPr>
                </a:p>
              </p:txBody>
            </p:sp>
          </mc:Choice>
          <mc:Fallback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16055" y="682246"/>
                  <a:ext cx="2185097" cy="584775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Group 13"/>
          <p:cNvGrpSpPr/>
          <p:nvPr/>
        </p:nvGrpSpPr>
        <p:grpSpPr>
          <a:xfrm>
            <a:off x="570603" y="2643182"/>
            <a:ext cx="1186071" cy="1498270"/>
            <a:chOff x="570603" y="2643182"/>
            <a:chExt cx="1186071" cy="1498270"/>
          </a:xfrm>
        </p:grpSpPr>
        <p:grpSp>
          <p:nvGrpSpPr>
            <p:cNvPr id="6" name="Group 5"/>
            <p:cNvGrpSpPr/>
            <p:nvPr/>
          </p:nvGrpSpPr>
          <p:grpSpPr>
            <a:xfrm>
              <a:off x="1164416" y="2643182"/>
              <a:ext cx="592258" cy="1498270"/>
              <a:chOff x="2576972" y="2921500"/>
              <a:chExt cx="592258" cy="1498270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2712030" y="2921500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x</a:t>
                </a:r>
                <a:endParaRPr lang="en-US" dirty="0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2576972" y="4050438"/>
                <a:ext cx="57944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+ x</a:t>
                </a:r>
                <a:endParaRPr lang="en-US" dirty="0"/>
              </a:p>
            </p:txBody>
          </p:sp>
        </p:grp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570603" y="2996096"/>
                  <a:ext cx="86275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b="1" i="1">
                            <a:solidFill>
                              <a:srgbClr val="FF3399"/>
                            </a:solidFill>
                            <a:latin typeface="Cambria Math"/>
                          </a:rPr>
                          <m:t>𝟐</m:t>
                        </m:r>
                        <m:r>
                          <a:rPr lang="en-US" sz="3600" b="1" i="1">
                            <a:solidFill>
                              <a:srgbClr val="FF3399"/>
                            </a:solidFill>
                            <a:latin typeface="Cambria Math"/>
                          </a:rPr>
                          <m:t>𝒙</m:t>
                        </m:r>
                      </m:oMath>
                    </m:oMathPara>
                  </a14:m>
                  <a:endParaRPr lang="en-US" sz="3600" b="1" dirty="0">
                    <a:solidFill>
                      <a:srgbClr val="FF3399"/>
                    </a:solidFill>
                  </a:endParaRPr>
                </a:p>
              </p:txBody>
            </p:sp>
          </mc:Choice>
          <mc:Fallback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0603" y="2996096"/>
                  <a:ext cx="862751" cy="646331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2" name="TextBox 41"/>
              <p:cNvSpPr txBox="1"/>
              <p:nvPr/>
            </p:nvSpPr>
            <p:spPr>
              <a:xfrm>
                <a:off x="2576972" y="5410199"/>
                <a:ext cx="5295149" cy="6588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𝟒</m:t>
                      </m:r>
                      <m:sSup>
                        <m:sSupPr>
                          <m:ctrlPr>
                            <a:rPr lang="en-US" sz="36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3600" b="1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3600" b="1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3600" b="1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3600" b="1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𝟐</m:t>
                      </m:r>
                      <m:r>
                        <a:rPr lang="en-US" sz="3600" b="1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𝒙</m:t>
                      </m:r>
                      <m:r>
                        <a:rPr lang="en-US" sz="3600" b="1" i="0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3600" b="1" i="0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𝟐𝐱</m:t>
                      </m:r>
                      <m:r>
                        <a:rPr lang="en-US" sz="3600" b="1" i="0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US" sz="3600" b="1" i="0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𝟐𝐱</m:t>
                      </m:r>
                      <m:r>
                        <a:rPr lang="en-US" sz="3600" b="1" i="0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3600" b="1" i="0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𝟏</m:t>
                      </m:r>
                      <m:r>
                        <a:rPr lang="en-US" sz="3600" b="1" i="0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US" sz="3600" b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6972" y="5410199"/>
                <a:ext cx="5295149" cy="65889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45" name="Table 4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77613460"/>
                  </p:ext>
                </p:extLst>
              </p:nvPr>
            </p:nvGraphicFramePr>
            <p:xfrm>
              <a:off x="5979615" y="2453112"/>
              <a:ext cx="2819400" cy="13752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39800"/>
                    <a:gridCol w="939800"/>
                    <a:gridCol w="939800"/>
                  </a:tblGrid>
                  <a:tr h="704676">
                    <a:tc>
                      <a:txBody>
                        <a:bodyPr/>
                        <a:lstStyle/>
                        <a:p>
                          <a:pPr algn="ctr"/>
                          <a:endParaRPr lang="en-US" sz="2800" dirty="0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</a:tr>
                  <a:tr h="613007">
                    <a:tc>
                      <a:txBody>
                        <a:bodyPr/>
                        <a:lstStyle/>
                        <a:p>
                          <a:pPr algn="ctr"/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3600" i="1" smtClean="0">
                                        <a:solidFill>
                                          <a:srgbClr val="2910E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3600" b="0" i="1" smtClean="0">
                                        <a:solidFill>
                                          <a:srgbClr val="2910E0"/>
                                        </a:solidFill>
                                        <a:latin typeface="Cambria Math"/>
                                      </a:rPr>
                                      <m:t> 4</m:t>
                                    </m:r>
                                    <m:r>
                                      <a:rPr lang="en-US" sz="3600" b="0" i="1" smtClean="0">
                                        <a:solidFill>
                                          <a:srgbClr val="2910E0"/>
                                        </a:solidFill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3600" b="0" i="1" smtClean="0">
                                        <a:solidFill>
                                          <a:srgbClr val="2910E0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3600" dirty="0">
                            <a:solidFill>
                              <a:srgbClr val="2910E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800" b="0" i="1" baseline="0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 −2</m:t>
                                </m:r>
                                <m:r>
                                  <a:rPr lang="en-US" sz="3800" b="0" i="1" baseline="0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sz="3800" baseline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5" name="Table 4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2877613460"/>
                  </p:ext>
                </p:extLst>
              </p:nvPr>
            </p:nvGraphicFramePr>
            <p:xfrm>
              <a:off x="5979615" y="2453112"/>
              <a:ext cx="2819400" cy="13752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39800"/>
                    <a:gridCol w="939800"/>
                    <a:gridCol w="939800"/>
                  </a:tblGrid>
                  <a:tr h="704676">
                    <a:tc>
                      <a:txBody>
                        <a:bodyPr/>
                        <a:lstStyle/>
                        <a:p>
                          <a:pPr algn="ctr"/>
                          <a:endParaRPr lang="en-US" sz="2800" dirty="0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</a:tr>
                  <a:tr h="670560">
                    <a:tc>
                      <a:txBody>
                        <a:bodyPr/>
                        <a:lstStyle/>
                        <a:p>
                          <a:pPr algn="ctr"/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7"/>
                          <a:stretch>
                            <a:fillRect l="-100649" t="-105455" r="-100649" b="-9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7"/>
                          <a:stretch>
                            <a:fillRect l="-200649" t="-105455" r="-649" b="-909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46" name="TextBox 45"/>
          <p:cNvSpPr txBox="1"/>
          <p:nvPr/>
        </p:nvSpPr>
        <p:spPr>
          <a:xfrm>
            <a:off x="6132700" y="3233485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2x</a:t>
            </a:r>
            <a:endParaRPr lang="en-US" sz="32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0" name="TextBox 49"/>
              <p:cNvSpPr txBox="1"/>
              <p:nvPr/>
            </p:nvSpPr>
            <p:spPr>
              <a:xfrm>
                <a:off x="7124440" y="2540206"/>
                <a:ext cx="1905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 smtClean="0"/>
                  <a:t>2x   </a:t>
                </a:r>
                <a14:m>
                  <m:oMath xmlns:m="http://schemas.openxmlformats.org/officeDocument/2006/math">
                    <m:r>
                      <a:rPr lang="en-US" sz="3600" b="1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3600" b="0" i="0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1</m:t>
                    </m:r>
                  </m:oMath>
                </a14:m>
                <a:endParaRPr lang="en-US" sz="3600" dirty="0"/>
              </a:p>
            </p:txBody>
          </p:sp>
        </mc:Choice>
        <mc:Fallback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4440" y="2540206"/>
                <a:ext cx="1905000" cy="646331"/>
              </a:xfrm>
              <a:prstGeom prst="rect">
                <a:avLst/>
              </a:prstGeom>
              <a:blipFill rotWithShape="1">
                <a:blip r:embed="rId8"/>
                <a:stretch>
                  <a:fillRect l="-9936" t="-13208" b="-35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Rectangle 78"/>
          <p:cNvSpPr/>
          <p:nvPr/>
        </p:nvSpPr>
        <p:spPr>
          <a:xfrm>
            <a:off x="6141449" y="1859428"/>
            <a:ext cx="24192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Times-Bold"/>
                <a:ea typeface="Calibri"/>
                <a:cs typeface="Times-Bold"/>
              </a:rPr>
              <a:t>Graphic Organizer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7131745" y="3173486"/>
            <a:ext cx="1531006" cy="654013"/>
            <a:chOff x="7131745" y="3173486"/>
            <a:chExt cx="1531006" cy="654013"/>
          </a:xfrm>
        </p:grpSpPr>
        <p:grpSp>
          <p:nvGrpSpPr>
            <p:cNvPr id="8" name="Group 7"/>
            <p:cNvGrpSpPr/>
            <p:nvPr/>
          </p:nvGrpSpPr>
          <p:grpSpPr>
            <a:xfrm>
              <a:off x="8048500" y="3173486"/>
              <a:ext cx="614251" cy="654013"/>
              <a:chOff x="8048500" y="3173486"/>
              <a:chExt cx="614251" cy="654013"/>
            </a:xfrm>
          </p:grpSpPr>
          <p:sp>
            <p:nvSpPr>
              <p:cNvPr id="80" name="Rectangle 79"/>
              <p:cNvSpPr/>
              <p:nvPr/>
            </p:nvSpPr>
            <p:spPr>
              <a:xfrm rot="16200000">
                <a:off x="7916194" y="3411592"/>
                <a:ext cx="654012" cy="17780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8048500" y="3274103"/>
                <a:ext cx="3819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-x</a:t>
                </a:r>
                <a:endParaRPr lang="en-US" dirty="0"/>
              </a:p>
            </p:txBody>
          </p:sp>
          <p:sp>
            <p:nvSpPr>
              <p:cNvPr id="82" name="Rectangle 81"/>
              <p:cNvSpPr/>
              <p:nvPr/>
            </p:nvSpPr>
            <p:spPr>
              <a:xfrm rot="16200000">
                <a:off x="8144795" y="3411593"/>
                <a:ext cx="654012" cy="17780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TextBox 83"/>
              <p:cNvSpPr txBox="1"/>
              <p:nvPr/>
            </p:nvSpPr>
            <p:spPr>
              <a:xfrm>
                <a:off x="8280850" y="3277153"/>
                <a:ext cx="3819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-x</a:t>
                </a:r>
                <a:endParaRPr lang="en-US" dirty="0"/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7131745" y="3245583"/>
              <a:ext cx="471810" cy="477310"/>
              <a:chOff x="7010140" y="3233485"/>
              <a:chExt cx="471810" cy="477310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7010400" y="3233485"/>
                <a:ext cx="228600" cy="228334"/>
              </a:xfrm>
              <a:prstGeom prst="rect">
                <a:avLst/>
              </a:prstGeom>
              <a:solidFill>
                <a:srgbClr val="2910E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Rectangle 88"/>
              <p:cNvSpPr/>
              <p:nvPr/>
            </p:nvSpPr>
            <p:spPr>
              <a:xfrm>
                <a:off x="7253350" y="3233485"/>
                <a:ext cx="228600" cy="228334"/>
              </a:xfrm>
              <a:prstGeom prst="rect">
                <a:avLst/>
              </a:prstGeom>
              <a:solidFill>
                <a:srgbClr val="2910E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Rectangle 89"/>
              <p:cNvSpPr/>
              <p:nvPr/>
            </p:nvSpPr>
            <p:spPr>
              <a:xfrm>
                <a:off x="7253350" y="3484238"/>
                <a:ext cx="228600" cy="226557"/>
              </a:xfrm>
              <a:prstGeom prst="rect">
                <a:avLst/>
              </a:prstGeom>
              <a:solidFill>
                <a:srgbClr val="2910E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7010140" y="3482278"/>
                <a:ext cx="228600" cy="228334"/>
              </a:xfrm>
              <a:prstGeom prst="rect">
                <a:avLst/>
              </a:prstGeom>
              <a:solidFill>
                <a:srgbClr val="2910E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997449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3" grpId="0" animBg="1"/>
      <p:bldP spid="3" grpId="1" animBg="1"/>
      <p:bldP spid="33" grpId="0" animBg="1"/>
      <p:bldP spid="33" grpId="1" animBg="1"/>
      <p:bldP spid="34" grpId="0"/>
      <p:bldP spid="34" grpId="1"/>
      <p:bldP spid="35" grpId="0"/>
      <p:bldP spid="35" grpId="1"/>
      <p:bldP spid="36" grpId="0"/>
      <p:bldP spid="36" grpId="1"/>
      <p:bldP spid="37" grpId="0" animBg="1"/>
      <p:bldP spid="37" grpId="1" animBg="1"/>
      <p:bldP spid="38" grpId="0" animBg="1"/>
      <p:bldP spid="38" grpId="1" animBg="1"/>
      <p:bldP spid="39" grpId="0"/>
      <p:bldP spid="39" grpId="1"/>
      <p:bldP spid="40" grpId="0"/>
      <p:bldP spid="40" grpId="1"/>
      <p:bldP spid="42" grpId="0" animBg="1"/>
      <p:bldP spid="46" grpId="0"/>
      <p:bldP spid="50" grpId="0" animBg="1"/>
      <p:bldP spid="7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le 1"/>
          <p:cNvSpPr txBox="1">
            <a:spLocks/>
          </p:cNvSpPr>
          <p:nvPr/>
        </p:nvSpPr>
        <p:spPr>
          <a:xfrm>
            <a:off x="726854" y="0"/>
            <a:ext cx="8534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smtClean="0">
                <a:solidFill>
                  <a:prstClr val="black"/>
                </a:solidFill>
              </a:rPr>
              <a:t>Factoring out the GCF</a:t>
            </a:r>
            <a:endParaRPr lang="en-US" sz="2800" dirty="0">
              <a:solidFill>
                <a:prstClr val="black"/>
              </a:solidFill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799114" y="881709"/>
            <a:ext cx="7201886" cy="3309291"/>
            <a:chOff x="799114" y="881709"/>
            <a:chExt cx="4353448" cy="3309291"/>
          </a:xfrm>
        </p:grpSpPr>
        <p:grpSp>
          <p:nvGrpSpPr>
            <p:cNvPr id="103" name="Group 102"/>
            <p:cNvGrpSpPr/>
            <p:nvPr/>
          </p:nvGrpSpPr>
          <p:grpSpPr>
            <a:xfrm>
              <a:off x="799114" y="971506"/>
              <a:ext cx="4353448" cy="3219494"/>
              <a:chOff x="815406" y="1300692"/>
              <a:chExt cx="2674724" cy="10164807"/>
            </a:xfrm>
          </p:grpSpPr>
          <p:cxnSp>
            <p:nvCxnSpPr>
              <p:cNvPr id="114" name="Straight Connector 113"/>
              <p:cNvCxnSpPr/>
              <p:nvPr/>
            </p:nvCxnSpPr>
            <p:spPr>
              <a:xfrm flipH="1">
                <a:off x="815406" y="2082763"/>
                <a:ext cx="2674724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/>
              <p:cNvCxnSpPr/>
              <p:nvPr/>
            </p:nvCxnSpPr>
            <p:spPr>
              <a:xfrm>
                <a:off x="990600" y="1300692"/>
                <a:ext cx="0" cy="1016480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69" name="TextBox 68"/>
                <p:cNvSpPr txBox="1"/>
                <p:nvPr/>
              </p:nvSpPr>
              <p:spPr>
                <a:xfrm>
                  <a:off x="2220960" y="881709"/>
                  <a:ext cx="1602192" cy="4070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b="1" dirty="0" smtClean="0">
                      <a:solidFill>
                        <a:prstClr val="black"/>
                      </a:solidFill>
                      <a:ea typeface="Cambria Math"/>
                    </a:rPr>
                    <a:t>3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000" b="1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000" b="1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000" b="1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2000" b="1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𝟔</m:t>
                      </m:r>
                      <m:r>
                        <a:rPr lang="en-US" sz="2000" b="1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𝒙</m:t>
                      </m:r>
                    </m:oMath>
                  </a14:m>
                  <a:endParaRPr lang="en-US" sz="2000" b="1" dirty="0">
                    <a:solidFill>
                      <a:prstClr val="black"/>
                    </a:solidFill>
                  </a:endParaRPr>
                </a:p>
              </p:txBody>
            </p:sp>
          </mc:Choice>
          <mc:Fallback>
            <p:sp>
              <p:nvSpPr>
                <p:cNvPr id="69" name="TextBox 6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0960" y="881709"/>
                  <a:ext cx="1602192" cy="407099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l="-2529" t="-6061" b="-2727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" name="Group 4"/>
          <p:cNvGrpSpPr/>
          <p:nvPr/>
        </p:nvGrpSpPr>
        <p:grpSpPr>
          <a:xfrm>
            <a:off x="1479052" y="1361965"/>
            <a:ext cx="3917898" cy="1215492"/>
            <a:chOff x="1295847" y="1354537"/>
            <a:chExt cx="3917898" cy="1215492"/>
          </a:xfrm>
        </p:grpSpPr>
        <p:grpSp>
          <p:nvGrpSpPr>
            <p:cNvPr id="47" name="Group 46"/>
            <p:cNvGrpSpPr/>
            <p:nvPr/>
          </p:nvGrpSpPr>
          <p:grpSpPr>
            <a:xfrm>
              <a:off x="1295847" y="1358257"/>
              <a:ext cx="1295400" cy="1211772"/>
              <a:chOff x="990600" y="1683828"/>
              <a:chExt cx="1295400" cy="1211772"/>
            </a:xfrm>
          </p:grpSpPr>
          <p:sp>
            <p:nvSpPr>
              <p:cNvPr id="48" name="Rectangle 47"/>
              <p:cNvSpPr/>
              <p:nvPr/>
            </p:nvSpPr>
            <p:spPr>
              <a:xfrm>
                <a:off x="990600" y="1683828"/>
                <a:ext cx="1295400" cy="1211772"/>
              </a:xfrm>
              <a:prstGeom prst="rect">
                <a:avLst/>
              </a:prstGeom>
              <a:solidFill>
                <a:srgbClr val="1557DB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49" name="TextBox 48"/>
                  <p:cNvSpPr txBox="1"/>
                  <p:nvPr/>
                </p:nvSpPr>
                <p:spPr>
                  <a:xfrm>
                    <a:off x="1219200" y="1905000"/>
                    <a:ext cx="914400" cy="76944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sz="44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4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44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2" name="TextBox 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19200" y="1905000"/>
                    <a:ext cx="914400" cy="769441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2" name="Group 51"/>
            <p:cNvGrpSpPr/>
            <p:nvPr/>
          </p:nvGrpSpPr>
          <p:grpSpPr>
            <a:xfrm>
              <a:off x="2599451" y="1354549"/>
              <a:ext cx="1295400" cy="1215480"/>
              <a:chOff x="990600" y="1676400"/>
              <a:chExt cx="1295400" cy="1219200"/>
            </a:xfrm>
          </p:grpSpPr>
          <p:sp>
            <p:nvSpPr>
              <p:cNvPr id="53" name="Rectangle 52"/>
              <p:cNvSpPr/>
              <p:nvPr/>
            </p:nvSpPr>
            <p:spPr>
              <a:xfrm>
                <a:off x="990600" y="1676400"/>
                <a:ext cx="1295400" cy="1219200"/>
              </a:xfrm>
              <a:prstGeom prst="rect">
                <a:avLst/>
              </a:prstGeom>
              <a:solidFill>
                <a:srgbClr val="1557DB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54" name="TextBox 53"/>
                  <p:cNvSpPr txBox="1"/>
                  <p:nvPr/>
                </p:nvSpPr>
                <p:spPr>
                  <a:xfrm>
                    <a:off x="1219200" y="1905000"/>
                    <a:ext cx="914400" cy="76944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sz="44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4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44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3" name="TextBox 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19200" y="1905000"/>
                    <a:ext cx="914400" cy="769441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63" name="Group 62"/>
            <p:cNvGrpSpPr/>
            <p:nvPr/>
          </p:nvGrpSpPr>
          <p:grpSpPr>
            <a:xfrm>
              <a:off x="3848958" y="1354537"/>
              <a:ext cx="1364787" cy="1215481"/>
              <a:chOff x="990600" y="1676400"/>
              <a:chExt cx="1295400" cy="1219200"/>
            </a:xfrm>
          </p:grpSpPr>
          <p:sp>
            <p:nvSpPr>
              <p:cNvPr id="64" name="Rectangle 63"/>
              <p:cNvSpPr/>
              <p:nvPr/>
            </p:nvSpPr>
            <p:spPr>
              <a:xfrm>
                <a:off x="990600" y="1676400"/>
                <a:ext cx="1295400" cy="1219200"/>
              </a:xfrm>
              <a:prstGeom prst="rect">
                <a:avLst/>
              </a:prstGeom>
              <a:solidFill>
                <a:srgbClr val="1557DB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65" name="TextBox 64"/>
                  <p:cNvSpPr txBox="1"/>
                  <p:nvPr/>
                </p:nvSpPr>
                <p:spPr>
                  <a:xfrm>
                    <a:off x="1219200" y="1905000"/>
                    <a:ext cx="914400" cy="76944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sz="44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4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44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8" name="TextBox 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19200" y="1905000"/>
                    <a:ext cx="914400" cy="769441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72" name="Group 71"/>
          <p:cNvGrpSpPr/>
          <p:nvPr/>
        </p:nvGrpSpPr>
        <p:grpSpPr>
          <a:xfrm>
            <a:off x="6955230" y="1365685"/>
            <a:ext cx="535873" cy="1219200"/>
            <a:chOff x="3618263" y="1676400"/>
            <a:chExt cx="535873" cy="1219200"/>
          </a:xfrm>
          <a:solidFill>
            <a:srgbClr val="FF0000"/>
          </a:solidFill>
        </p:grpSpPr>
        <p:sp>
          <p:nvSpPr>
            <p:cNvPr id="73" name="Rectangle 72"/>
            <p:cNvSpPr/>
            <p:nvPr/>
          </p:nvSpPr>
          <p:spPr>
            <a:xfrm>
              <a:off x="3733800" y="1676400"/>
              <a:ext cx="304800" cy="121920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618263" y="1905011"/>
              <a:ext cx="535873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prstClr val="black"/>
                  </a:solidFill>
                </a:rPr>
                <a:t>-x</a:t>
              </a:r>
              <a:endParaRPr lang="en-US" sz="2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7369629" y="1365685"/>
            <a:ext cx="533400" cy="1219200"/>
            <a:chOff x="3635828" y="1676400"/>
            <a:chExt cx="533400" cy="1219200"/>
          </a:xfrm>
          <a:solidFill>
            <a:srgbClr val="FF0000"/>
          </a:solidFill>
        </p:grpSpPr>
        <p:sp>
          <p:nvSpPr>
            <p:cNvPr id="76" name="Rectangle 75"/>
            <p:cNvSpPr/>
            <p:nvPr/>
          </p:nvSpPr>
          <p:spPr>
            <a:xfrm>
              <a:off x="3733800" y="1676400"/>
              <a:ext cx="304800" cy="121920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3635828" y="1916874"/>
              <a:ext cx="53340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prstClr val="black"/>
                  </a:solidFill>
                </a:rPr>
                <a:t>-x</a:t>
              </a:r>
              <a:endParaRPr lang="en-US" sz="2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118516" y="1365685"/>
            <a:ext cx="535873" cy="1219200"/>
            <a:chOff x="3618263" y="1676400"/>
            <a:chExt cx="535873" cy="1219200"/>
          </a:xfrm>
          <a:solidFill>
            <a:srgbClr val="FF0000"/>
          </a:solidFill>
        </p:grpSpPr>
        <p:sp>
          <p:nvSpPr>
            <p:cNvPr id="28" name="Rectangle 27"/>
            <p:cNvSpPr/>
            <p:nvPr/>
          </p:nvSpPr>
          <p:spPr>
            <a:xfrm>
              <a:off x="3733800" y="1676400"/>
              <a:ext cx="304800" cy="121920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618263" y="1905011"/>
              <a:ext cx="535873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prstClr val="black"/>
                  </a:solidFill>
                </a:rPr>
                <a:t>-x</a:t>
              </a:r>
              <a:endParaRPr lang="en-US" sz="2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6532915" y="1365685"/>
            <a:ext cx="533400" cy="1219200"/>
            <a:chOff x="3635828" y="1676400"/>
            <a:chExt cx="533400" cy="1219200"/>
          </a:xfrm>
          <a:solidFill>
            <a:srgbClr val="FF0000"/>
          </a:solidFill>
        </p:grpSpPr>
        <p:sp>
          <p:nvSpPr>
            <p:cNvPr id="31" name="Rectangle 30"/>
            <p:cNvSpPr/>
            <p:nvPr/>
          </p:nvSpPr>
          <p:spPr>
            <a:xfrm>
              <a:off x="3733800" y="1676400"/>
              <a:ext cx="304800" cy="121920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635828" y="1916874"/>
              <a:ext cx="53340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prstClr val="black"/>
                  </a:solidFill>
                </a:rPr>
                <a:t>-x</a:t>
              </a:r>
              <a:endParaRPr lang="en-US" sz="2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5336724" y="1363815"/>
            <a:ext cx="535873" cy="1219200"/>
            <a:chOff x="3618263" y="1676400"/>
            <a:chExt cx="535873" cy="1219200"/>
          </a:xfrm>
          <a:solidFill>
            <a:srgbClr val="FF0000"/>
          </a:solidFill>
        </p:grpSpPr>
        <p:sp>
          <p:nvSpPr>
            <p:cNvPr id="34" name="Rectangle 33"/>
            <p:cNvSpPr/>
            <p:nvPr/>
          </p:nvSpPr>
          <p:spPr>
            <a:xfrm>
              <a:off x="3733800" y="1676400"/>
              <a:ext cx="304800" cy="121920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618263" y="1905011"/>
              <a:ext cx="535873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prstClr val="black"/>
                  </a:solidFill>
                </a:rPr>
                <a:t>-x</a:t>
              </a:r>
              <a:endParaRPr lang="en-US" sz="2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751123" y="1363815"/>
            <a:ext cx="533400" cy="1219200"/>
            <a:chOff x="3635828" y="1676400"/>
            <a:chExt cx="533400" cy="1219200"/>
          </a:xfrm>
          <a:solidFill>
            <a:srgbClr val="FF0000"/>
          </a:solidFill>
        </p:grpSpPr>
        <p:sp>
          <p:nvSpPr>
            <p:cNvPr id="37" name="Rectangle 36"/>
            <p:cNvSpPr/>
            <p:nvPr/>
          </p:nvSpPr>
          <p:spPr>
            <a:xfrm>
              <a:off x="3733800" y="1676400"/>
              <a:ext cx="304800" cy="121920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635828" y="1916874"/>
              <a:ext cx="53340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prstClr val="black"/>
                  </a:solidFill>
                </a:rPr>
                <a:t>-x</a:t>
              </a:r>
              <a:endParaRPr lang="en-US" sz="280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35899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le 1"/>
          <p:cNvSpPr txBox="1">
            <a:spLocks/>
          </p:cNvSpPr>
          <p:nvPr/>
        </p:nvSpPr>
        <p:spPr>
          <a:xfrm>
            <a:off x="726854" y="-106875"/>
            <a:ext cx="8534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smtClean="0">
                <a:solidFill>
                  <a:prstClr val="black"/>
                </a:solidFill>
              </a:rPr>
              <a:t>Factoring out the GCF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9" name="TextBox 68"/>
              <p:cNvSpPr txBox="1"/>
              <p:nvPr/>
            </p:nvSpPr>
            <p:spPr>
              <a:xfrm>
                <a:off x="2716162" y="5477533"/>
                <a:ext cx="5170538" cy="595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smtClean="0">
                    <a:solidFill>
                      <a:prstClr val="black"/>
                    </a:solidFill>
                    <a:ea typeface="Cambria Math"/>
                  </a:rPr>
                  <a:t>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3200" b="1" i="1" smtClean="0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𝒙</m:t>
                        </m:r>
                      </m:e>
                      <m:sup>
                        <m:r>
                          <a:rPr lang="en-US" sz="3200" b="1" i="1" smtClean="0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𝟐</m:t>
                        </m:r>
                      </m:sup>
                    </m:sSup>
                    <m:r>
                      <a:rPr lang="en-US" sz="3200" b="1" i="1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3200" b="1" i="1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𝟔</m:t>
                    </m:r>
                    <m:r>
                      <a:rPr lang="en-US" sz="3200" b="1" i="1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𝒙</m:t>
                    </m:r>
                  </m:oMath>
                </a14:m>
                <a:r>
                  <a:rPr lang="en-US" sz="3200" b="1" i="1" dirty="0" smtClean="0">
                    <a:solidFill>
                      <a:prstClr val="black"/>
                    </a:solidFill>
                    <a:latin typeface="Cambria Math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3200" b="1" i="1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𝟑</m:t>
                    </m:r>
                    <m:r>
                      <a:rPr lang="en-US" sz="3200" b="1" i="1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𝒙</m:t>
                    </m:r>
                    <m:r>
                      <a:rPr lang="en-US" sz="3200" b="1" i="1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3200" b="1" i="1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𝒙</m:t>
                    </m:r>
                    <m:r>
                      <a:rPr lang="en-US" sz="3200" b="1" i="1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3200" b="1" i="1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𝟐</m:t>
                    </m:r>
                    <m:r>
                      <a:rPr lang="en-US" sz="3200" b="1" i="1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sz="3200" b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6162" y="5477533"/>
                <a:ext cx="5170538" cy="595932"/>
              </a:xfrm>
              <a:prstGeom prst="rect">
                <a:avLst/>
              </a:prstGeom>
              <a:blipFill rotWithShape="1">
                <a:blip r:embed="rId3"/>
                <a:stretch>
                  <a:fillRect t="-11340" b="-340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/>
          <p:cNvGrpSpPr/>
          <p:nvPr/>
        </p:nvGrpSpPr>
        <p:grpSpPr>
          <a:xfrm>
            <a:off x="1862131" y="1243875"/>
            <a:ext cx="3650768" cy="4514894"/>
            <a:chOff x="2978632" y="1472413"/>
            <a:chExt cx="3650768" cy="4514894"/>
          </a:xfrm>
        </p:grpSpPr>
        <p:grpSp>
          <p:nvGrpSpPr>
            <p:cNvPr id="103" name="Group 102"/>
            <p:cNvGrpSpPr/>
            <p:nvPr/>
          </p:nvGrpSpPr>
          <p:grpSpPr>
            <a:xfrm>
              <a:off x="2978632" y="1472413"/>
              <a:ext cx="3650768" cy="4514894"/>
              <a:chOff x="815406" y="1300692"/>
              <a:chExt cx="1485209" cy="14254733"/>
            </a:xfrm>
          </p:grpSpPr>
          <p:cxnSp>
            <p:nvCxnSpPr>
              <p:cNvPr id="114" name="Straight Connector 113"/>
              <p:cNvCxnSpPr/>
              <p:nvPr/>
            </p:nvCxnSpPr>
            <p:spPr>
              <a:xfrm flipH="1">
                <a:off x="815406" y="2082763"/>
                <a:ext cx="1485209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/>
              <p:cNvCxnSpPr/>
              <p:nvPr/>
            </p:nvCxnSpPr>
            <p:spPr>
              <a:xfrm>
                <a:off x="990600" y="1300692"/>
                <a:ext cx="0" cy="14254733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Group 3"/>
            <p:cNvGrpSpPr/>
            <p:nvPr/>
          </p:nvGrpSpPr>
          <p:grpSpPr>
            <a:xfrm>
              <a:off x="3621160" y="1893874"/>
              <a:ext cx="2078176" cy="3812197"/>
              <a:chOff x="1458049" y="1365685"/>
              <a:chExt cx="2078176" cy="3812197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1458049" y="1365685"/>
                <a:ext cx="1324608" cy="3812197"/>
                <a:chOff x="1274844" y="1358257"/>
                <a:chExt cx="1324608" cy="3812197"/>
              </a:xfrm>
            </p:grpSpPr>
            <p:grpSp>
              <p:nvGrpSpPr>
                <p:cNvPr id="47" name="Group 46"/>
                <p:cNvGrpSpPr/>
                <p:nvPr/>
              </p:nvGrpSpPr>
              <p:grpSpPr>
                <a:xfrm>
                  <a:off x="1295847" y="1358257"/>
                  <a:ext cx="1295400" cy="1211772"/>
                  <a:chOff x="990600" y="1683828"/>
                  <a:chExt cx="1295400" cy="1211772"/>
                </a:xfrm>
              </p:grpSpPr>
              <p:sp>
                <p:nvSpPr>
                  <p:cNvPr id="48" name="Rectangle 47"/>
                  <p:cNvSpPr/>
                  <p:nvPr/>
                </p:nvSpPr>
                <p:spPr>
                  <a:xfrm>
                    <a:off x="990600" y="1683828"/>
                    <a:ext cx="1295400" cy="1211772"/>
                  </a:xfrm>
                  <a:prstGeom prst="rect">
                    <a:avLst/>
                  </a:prstGeom>
                  <a:solidFill>
                    <a:srgbClr val="1557DB"/>
                  </a:solidFill>
                  <a:ln>
                    <a:solidFill>
                      <a:srgbClr val="00B0F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mc:AlternateContent xmlns:mc="http://schemas.openxmlformats.org/markup-compatibility/2006">
                <mc:Choice xmlns:a14="http://schemas.microsoft.com/office/drawing/2010/main" xmlns="" Requires="a14">
                  <p:sp>
                    <p:nvSpPr>
                      <p:cNvPr id="49" name="TextBox 48"/>
                      <p:cNvSpPr txBox="1"/>
                      <p:nvPr/>
                    </p:nvSpPr>
                    <p:spPr>
                      <a:xfrm>
                        <a:off x="1219200" y="1905000"/>
                        <a:ext cx="914400" cy="7694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440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440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440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en-US" dirty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</mc:Choice>
                <mc:Fallback>
                  <p:sp>
                    <p:nvSpPr>
                      <p:cNvPr id="8" name="TextBox 7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219200" y="1905000"/>
                        <a:ext cx="914400" cy="769441"/>
                      </a:xfrm>
                      <a:prstGeom prst="rect">
                        <a:avLst/>
                      </a:prstGeom>
                      <a:blipFill rotWithShape="1">
                        <a:blip r:embed="rId4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grpSp>
              <p:nvGrpSpPr>
                <p:cNvPr id="52" name="Group 51"/>
                <p:cNvGrpSpPr/>
                <p:nvPr/>
              </p:nvGrpSpPr>
              <p:grpSpPr>
                <a:xfrm>
                  <a:off x="1304051" y="2659572"/>
                  <a:ext cx="1295400" cy="1215480"/>
                  <a:chOff x="-304800" y="2985417"/>
                  <a:chExt cx="1295400" cy="1219200"/>
                </a:xfrm>
              </p:grpSpPr>
              <p:sp>
                <p:nvSpPr>
                  <p:cNvPr id="53" name="Rectangle 52"/>
                  <p:cNvSpPr/>
                  <p:nvPr/>
                </p:nvSpPr>
                <p:spPr>
                  <a:xfrm>
                    <a:off x="-304800" y="2985417"/>
                    <a:ext cx="1295400" cy="1219200"/>
                  </a:xfrm>
                  <a:prstGeom prst="rect">
                    <a:avLst/>
                  </a:prstGeom>
                  <a:solidFill>
                    <a:srgbClr val="1557DB"/>
                  </a:solidFill>
                  <a:ln>
                    <a:solidFill>
                      <a:srgbClr val="00B0F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mc:AlternateContent xmlns:mc="http://schemas.openxmlformats.org/markup-compatibility/2006">
                <mc:Choice xmlns:a14="http://schemas.microsoft.com/office/drawing/2010/main" xmlns="" Requires="a14">
                  <p:sp>
                    <p:nvSpPr>
                      <p:cNvPr id="54" name="TextBox 53"/>
                      <p:cNvSpPr txBox="1"/>
                      <p:nvPr/>
                    </p:nvSpPr>
                    <p:spPr>
                      <a:xfrm>
                        <a:off x="-122504" y="3210296"/>
                        <a:ext cx="914400" cy="7694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440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440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440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en-US" dirty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</mc:Choice>
                <mc:Fallback>
                  <p:sp>
                    <p:nvSpPr>
                      <p:cNvPr id="54" name="TextBox 53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-122504" y="3210296"/>
                        <a:ext cx="914400" cy="769441"/>
                      </a:xfrm>
                      <a:prstGeom prst="rect">
                        <a:avLst/>
                      </a:prstGeom>
                      <a:blipFill rotWithShape="1">
                        <a:blip r:embed="rId5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grpSp>
              <p:nvGrpSpPr>
                <p:cNvPr id="63" name="Group 62"/>
                <p:cNvGrpSpPr/>
                <p:nvPr/>
              </p:nvGrpSpPr>
              <p:grpSpPr>
                <a:xfrm>
                  <a:off x="1274844" y="3954973"/>
                  <a:ext cx="1324608" cy="1215481"/>
                  <a:chOff x="-1452644" y="4284792"/>
                  <a:chExt cx="1257264" cy="1219200"/>
                </a:xfrm>
              </p:grpSpPr>
              <p:sp>
                <p:nvSpPr>
                  <p:cNvPr id="64" name="Rectangle 63"/>
                  <p:cNvSpPr/>
                  <p:nvPr/>
                </p:nvSpPr>
                <p:spPr>
                  <a:xfrm>
                    <a:off x="-1452644" y="4284792"/>
                    <a:ext cx="1257264" cy="1219200"/>
                  </a:xfrm>
                  <a:prstGeom prst="rect">
                    <a:avLst/>
                  </a:prstGeom>
                  <a:solidFill>
                    <a:srgbClr val="1557DB"/>
                  </a:solidFill>
                  <a:ln>
                    <a:solidFill>
                      <a:srgbClr val="00B0F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mc:AlternateContent xmlns:mc="http://schemas.openxmlformats.org/markup-compatibility/2006">
                <mc:Choice xmlns:a14="http://schemas.microsoft.com/office/drawing/2010/main" xmlns="" Requires="a14">
                  <p:sp>
                    <p:nvSpPr>
                      <p:cNvPr id="65" name="TextBox 64"/>
                      <p:cNvSpPr txBox="1"/>
                      <p:nvPr/>
                    </p:nvSpPr>
                    <p:spPr>
                      <a:xfrm>
                        <a:off x="-1275139" y="4519090"/>
                        <a:ext cx="914400" cy="7694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440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440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440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en-US" dirty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</mc:Choice>
                <mc:Fallback>
                  <p:sp>
                    <p:nvSpPr>
                      <p:cNvPr id="65" name="TextBox 64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-1275139" y="4519090"/>
                        <a:ext cx="914400" cy="769441"/>
                      </a:xfrm>
                      <a:prstGeom prst="rect">
                        <a:avLst/>
                      </a:prstGeom>
                      <a:blipFill rotWithShape="1">
                        <a:blip r:embed="rId6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</p:grpSp>
          <p:grpSp>
            <p:nvGrpSpPr>
              <p:cNvPr id="72" name="Group 71"/>
              <p:cNvGrpSpPr/>
              <p:nvPr/>
            </p:nvGrpSpPr>
            <p:grpSpPr>
              <a:xfrm>
                <a:off x="2654732" y="3969931"/>
                <a:ext cx="535873" cy="1207951"/>
                <a:chOff x="3618263" y="1676400"/>
                <a:chExt cx="535873" cy="1207951"/>
              </a:xfrm>
              <a:solidFill>
                <a:srgbClr val="FF0000"/>
              </a:solidFill>
            </p:grpSpPr>
            <p:sp>
              <p:nvSpPr>
                <p:cNvPr id="73" name="Rectangle 72"/>
                <p:cNvSpPr/>
                <p:nvPr/>
              </p:nvSpPr>
              <p:spPr>
                <a:xfrm>
                  <a:off x="3733800" y="1676400"/>
                  <a:ext cx="304800" cy="1207951"/>
                </a:xfrm>
                <a:prstGeom prst="rect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4" name="TextBox 73"/>
                <p:cNvSpPr txBox="1"/>
                <p:nvPr/>
              </p:nvSpPr>
              <p:spPr>
                <a:xfrm>
                  <a:off x="3618263" y="1905011"/>
                  <a:ext cx="535873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 smtClean="0">
                      <a:solidFill>
                        <a:prstClr val="black"/>
                      </a:solidFill>
                    </a:rPr>
                    <a:t>-x</a:t>
                  </a:r>
                  <a:endParaRPr lang="en-US" sz="2800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75" name="Group 74"/>
              <p:cNvGrpSpPr/>
              <p:nvPr/>
            </p:nvGrpSpPr>
            <p:grpSpPr>
              <a:xfrm>
                <a:off x="2985855" y="3969931"/>
                <a:ext cx="533400" cy="1207951"/>
                <a:chOff x="3635828" y="1676400"/>
                <a:chExt cx="533400" cy="1207951"/>
              </a:xfrm>
              <a:solidFill>
                <a:srgbClr val="FF0000"/>
              </a:solidFill>
            </p:grpSpPr>
            <p:sp>
              <p:nvSpPr>
                <p:cNvPr id="76" name="Rectangle 75"/>
                <p:cNvSpPr/>
                <p:nvPr/>
              </p:nvSpPr>
              <p:spPr>
                <a:xfrm>
                  <a:off x="3733800" y="1676400"/>
                  <a:ext cx="304800" cy="1207951"/>
                </a:xfrm>
                <a:prstGeom prst="rect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8" name="TextBox 87"/>
                <p:cNvSpPr txBox="1"/>
                <p:nvPr/>
              </p:nvSpPr>
              <p:spPr>
                <a:xfrm>
                  <a:off x="3635828" y="1916874"/>
                  <a:ext cx="533400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 smtClean="0">
                      <a:solidFill>
                        <a:prstClr val="black"/>
                      </a:solidFill>
                    </a:rPr>
                    <a:t>-x</a:t>
                  </a:r>
                  <a:endParaRPr lang="en-US" sz="2800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7" name="Group 26"/>
              <p:cNvGrpSpPr/>
              <p:nvPr/>
            </p:nvGrpSpPr>
            <p:grpSpPr>
              <a:xfrm>
                <a:off x="2654732" y="2666999"/>
                <a:ext cx="535873" cy="1215481"/>
                <a:chOff x="3618263" y="1676400"/>
                <a:chExt cx="535873" cy="1215480"/>
              </a:xfrm>
              <a:solidFill>
                <a:srgbClr val="FF0000"/>
              </a:solidFill>
            </p:grpSpPr>
            <p:sp>
              <p:nvSpPr>
                <p:cNvPr id="28" name="Rectangle 27"/>
                <p:cNvSpPr/>
                <p:nvPr/>
              </p:nvSpPr>
              <p:spPr>
                <a:xfrm>
                  <a:off x="3733800" y="1676400"/>
                  <a:ext cx="304800" cy="1215480"/>
                </a:xfrm>
                <a:prstGeom prst="rect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" name="TextBox 28"/>
                <p:cNvSpPr txBox="1"/>
                <p:nvPr/>
              </p:nvSpPr>
              <p:spPr>
                <a:xfrm>
                  <a:off x="3618263" y="1905011"/>
                  <a:ext cx="535873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 smtClean="0">
                      <a:solidFill>
                        <a:prstClr val="black"/>
                      </a:solidFill>
                    </a:rPr>
                    <a:t>-x</a:t>
                  </a:r>
                  <a:endParaRPr lang="en-US" sz="2800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30" name="Group 29"/>
              <p:cNvGrpSpPr/>
              <p:nvPr/>
            </p:nvGrpSpPr>
            <p:grpSpPr>
              <a:xfrm>
                <a:off x="2993277" y="2667000"/>
                <a:ext cx="533400" cy="1215480"/>
                <a:chOff x="3635828" y="1676400"/>
                <a:chExt cx="533400" cy="1215480"/>
              </a:xfrm>
              <a:solidFill>
                <a:srgbClr val="FF0000"/>
              </a:solidFill>
            </p:grpSpPr>
            <p:sp>
              <p:nvSpPr>
                <p:cNvPr id="31" name="Rectangle 30"/>
                <p:cNvSpPr/>
                <p:nvPr/>
              </p:nvSpPr>
              <p:spPr>
                <a:xfrm>
                  <a:off x="3733800" y="1676400"/>
                  <a:ext cx="304800" cy="1215480"/>
                </a:xfrm>
                <a:prstGeom prst="rect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" name="TextBox 31"/>
                <p:cNvSpPr txBox="1"/>
                <p:nvPr/>
              </p:nvSpPr>
              <p:spPr>
                <a:xfrm>
                  <a:off x="3635828" y="1916874"/>
                  <a:ext cx="533400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 smtClean="0">
                      <a:solidFill>
                        <a:prstClr val="black"/>
                      </a:solidFill>
                    </a:rPr>
                    <a:t>-x</a:t>
                  </a:r>
                  <a:endParaRPr lang="en-US" sz="2800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33" name="Group 32"/>
              <p:cNvGrpSpPr/>
              <p:nvPr/>
            </p:nvGrpSpPr>
            <p:grpSpPr>
              <a:xfrm>
                <a:off x="2662849" y="1369657"/>
                <a:ext cx="535873" cy="1207800"/>
                <a:chOff x="3618263" y="1676400"/>
                <a:chExt cx="535873" cy="1207800"/>
              </a:xfrm>
              <a:solidFill>
                <a:srgbClr val="FF0000"/>
              </a:solidFill>
            </p:grpSpPr>
            <p:sp>
              <p:nvSpPr>
                <p:cNvPr id="34" name="Rectangle 33"/>
                <p:cNvSpPr/>
                <p:nvPr/>
              </p:nvSpPr>
              <p:spPr>
                <a:xfrm>
                  <a:off x="3733800" y="1676400"/>
                  <a:ext cx="304800" cy="1207800"/>
                </a:xfrm>
                <a:prstGeom prst="rect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3618263" y="1905011"/>
                  <a:ext cx="535873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 smtClean="0">
                      <a:solidFill>
                        <a:prstClr val="black"/>
                      </a:solidFill>
                    </a:rPr>
                    <a:t>-x</a:t>
                  </a:r>
                  <a:endParaRPr lang="en-US" sz="2800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36" name="Group 35"/>
              <p:cNvGrpSpPr/>
              <p:nvPr/>
            </p:nvGrpSpPr>
            <p:grpSpPr>
              <a:xfrm>
                <a:off x="3002825" y="1369657"/>
                <a:ext cx="533400" cy="1207800"/>
                <a:chOff x="3635828" y="1676400"/>
                <a:chExt cx="533400" cy="1207800"/>
              </a:xfrm>
              <a:solidFill>
                <a:srgbClr val="FF0000"/>
              </a:solidFill>
            </p:grpSpPr>
            <p:sp>
              <p:nvSpPr>
                <p:cNvPr id="37" name="Rectangle 36"/>
                <p:cNvSpPr/>
                <p:nvPr/>
              </p:nvSpPr>
              <p:spPr>
                <a:xfrm>
                  <a:off x="3733800" y="1676400"/>
                  <a:ext cx="304800" cy="1207800"/>
                </a:xfrm>
                <a:prstGeom prst="rect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8" name="TextBox 37"/>
                <p:cNvSpPr txBox="1"/>
                <p:nvPr/>
              </p:nvSpPr>
              <p:spPr>
                <a:xfrm>
                  <a:off x="3635828" y="1916874"/>
                  <a:ext cx="533400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 smtClean="0">
                      <a:solidFill>
                        <a:prstClr val="black"/>
                      </a:solidFill>
                    </a:rPr>
                    <a:t>-x</a:t>
                  </a:r>
                  <a:endParaRPr lang="en-US" sz="2800" dirty="0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sp>
        <p:nvSpPr>
          <p:cNvPr id="39" name="Rectangle 38"/>
          <p:cNvSpPr/>
          <p:nvPr/>
        </p:nvSpPr>
        <p:spPr>
          <a:xfrm>
            <a:off x="1845308" y="1662443"/>
            <a:ext cx="304800" cy="1214665"/>
          </a:xfrm>
          <a:prstGeom prst="rect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845308" y="2964261"/>
            <a:ext cx="304800" cy="1221590"/>
          </a:xfrm>
          <a:prstGeom prst="rect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821558" y="2005838"/>
            <a:ext cx="535873" cy="5200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prstClr val="black"/>
                </a:solidFill>
              </a:rPr>
              <a:t>x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714775" y="3192922"/>
            <a:ext cx="6684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+x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845308" y="4269582"/>
            <a:ext cx="304800" cy="1207951"/>
          </a:xfrm>
          <a:prstGeom prst="rect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714775" y="4498243"/>
            <a:ext cx="66839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+x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 rot="5400000">
            <a:off x="3016066" y="580633"/>
            <a:ext cx="304800" cy="1313058"/>
          </a:xfrm>
          <a:prstGeom prst="rect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048454" y="941523"/>
            <a:ext cx="535873" cy="5200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prstClr val="black"/>
                </a:solidFill>
              </a:rPr>
              <a:t>x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 rot="5400000">
            <a:off x="3840998" y="1090056"/>
            <a:ext cx="308017" cy="304800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3779099" y="1053025"/>
            <a:ext cx="47773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-1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 rot="5400000">
            <a:off x="4145156" y="1090056"/>
            <a:ext cx="308017" cy="304800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4115219" y="1052495"/>
            <a:ext cx="47773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-1</a:t>
            </a:r>
            <a:endParaRPr lang="en-US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Box 6"/>
              <p:cNvSpPr txBox="1"/>
              <p:nvPr/>
            </p:nvSpPr>
            <p:spPr>
              <a:xfrm>
                <a:off x="940899" y="2964261"/>
                <a:ext cx="77387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latin typeface="Cambria Math"/>
                        </a:rPr>
                        <m:t>𝟑</m:t>
                      </m:r>
                      <m:r>
                        <a:rPr lang="en-US" sz="3600" b="1" i="1" smtClean="0"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US" sz="3600" b="1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899" y="2964261"/>
                <a:ext cx="773876" cy="64633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7" name="TextBox 56"/>
              <p:cNvSpPr txBox="1"/>
              <p:nvPr/>
            </p:nvSpPr>
            <p:spPr>
              <a:xfrm>
                <a:off x="2916199" y="453552"/>
                <a:ext cx="147770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/>
                        </a:rPr>
                        <m:t>𝒙</m:t>
                      </m:r>
                      <m:r>
                        <a:rPr lang="en-US" sz="3200" b="1" i="1" smtClean="0">
                          <a:latin typeface="Cambria Math"/>
                        </a:rPr>
                        <m:t>−</m:t>
                      </m:r>
                      <m:r>
                        <a:rPr lang="en-US" sz="3200" b="1" i="1" smtClean="0"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6199" y="453552"/>
                <a:ext cx="1477703" cy="58477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58" name="Table 5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42139700"/>
                  </p:ext>
                </p:extLst>
              </p:nvPr>
            </p:nvGraphicFramePr>
            <p:xfrm>
              <a:off x="5979615" y="2453112"/>
              <a:ext cx="2819400" cy="13752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39800"/>
                    <a:gridCol w="939800"/>
                    <a:gridCol w="939800"/>
                  </a:tblGrid>
                  <a:tr h="704676">
                    <a:tc>
                      <a:txBody>
                        <a:bodyPr/>
                        <a:lstStyle/>
                        <a:p>
                          <a:pPr algn="ctr"/>
                          <a:endParaRPr lang="en-US" sz="2800" dirty="0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</a:tr>
                  <a:tr h="613007">
                    <a:tc>
                      <a:txBody>
                        <a:bodyPr/>
                        <a:lstStyle/>
                        <a:p>
                          <a:pPr algn="ctr"/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3600" i="1" smtClean="0">
                                        <a:solidFill>
                                          <a:srgbClr val="2910E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3600" b="0" i="1" smtClean="0">
                                        <a:solidFill>
                                          <a:srgbClr val="2910E0"/>
                                        </a:solidFill>
                                        <a:latin typeface="Cambria Math"/>
                                      </a:rPr>
                                      <m:t> 3</m:t>
                                    </m:r>
                                    <m:r>
                                      <a:rPr lang="en-US" sz="3600" b="0" i="1" smtClean="0">
                                        <a:solidFill>
                                          <a:srgbClr val="2910E0"/>
                                        </a:solidFill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3600" b="0" i="1" smtClean="0">
                                        <a:solidFill>
                                          <a:srgbClr val="2910E0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3600" dirty="0">
                            <a:solidFill>
                              <a:srgbClr val="2910E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800" b="0" i="1" baseline="0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 −6</m:t>
                                </m:r>
                                <m:r>
                                  <a:rPr lang="en-US" sz="3800" b="0" i="1" baseline="0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sz="3800" baseline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8" name="Table 5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2042139700"/>
                  </p:ext>
                </p:extLst>
              </p:nvPr>
            </p:nvGraphicFramePr>
            <p:xfrm>
              <a:off x="5979615" y="2453112"/>
              <a:ext cx="2819400" cy="13752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39800"/>
                    <a:gridCol w="939800"/>
                    <a:gridCol w="939800"/>
                  </a:tblGrid>
                  <a:tr h="704676">
                    <a:tc>
                      <a:txBody>
                        <a:bodyPr/>
                        <a:lstStyle/>
                        <a:p>
                          <a:pPr algn="ctr"/>
                          <a:endParaRPr lang="en-US" sz="2800" dirty="0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</a:tr>
                  <a:tr h="670560">
                    <a:tc>
                      <a:txBody>
                        <a:bodyPr/>
                        <a:lstStyle/>
                        <a:p>
                          <a:pPr algn="ctr"/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9"/>
                          <a:stretch>
                            <a:fillRect l="-100649" t="-105455" r="-100649" b="-9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9"/>
                          <a:stretch>
                            <a:fillRect l="-200649" t="-105455" r="-649" b="-909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9" name="TextBox 58"/>
          <p:cNvSpPr txBox="1"/>
          <p:nvPr/>
        </p:nvSpPr>
        <p:spPr>
          <a:xfrm>
            <a:off x="6132700" y="3233485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3</a:t>
            </a:r>
            <a:r>
              <a:rPr lang="en-US" sz="3200" dirty="0" smtClean="0"/>
              <a:t>x</a:t>
            </a:r>
            <a:endParaRPr lang="en-US" sz="32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0" name="TextBox 59"/>
              <p:cNvSpPr txBox="1"/>
              <p:nvPr/>
            </p:nvSpPr>
            <p:spPr>
              <a:xfrm>
                <a:off x="7124440" y="2540206"/>
                <a:ext cx="1905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 smtClean="0"/>
                  <a:t>x   </a:t>
                </a:r>
                <a14:m>
                  <m:oMath xmlns:m="http://schemas.openxmlformats.org/officeDocument/2006/math">
                    <m:r>
                      <a:rPr lang="en-US" sz="3600" b="0" i="0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3600" b="1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3600" b="0" i="0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2</m:t>
                    </m:r>
                  </m:oMath>
                </a14:m>
                <a:endParaRPr lang="en-US" sz="3600" dirty="0"/>
              </a:p>
            </p:txBody>
          </p:sp>
        </mc:Choice>
        <mc:Fallback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4440" y="2540206"/>
                <a:ext cx="1905000" cy="646331"/>
              </a:xfrm>
              <a:prstGeom prst="rect">
                <a:avLst/>
              </a:prstGeom>
              <a:blipFill rotWithShape="1">
                <a:blip r:embed="rId10"/>
                <a:stretch>
                  <a:fillRect l="-9936" t="-13208" b="-35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Rectangle 61"/>
          <p:cNvSpPr/>
          <p:nvPr/>
        </p:nvSpPr>
        <p:spPr>
          <a:xfrm>
            <a:off x="6141449" y="1859428"/>
            <a:ext cx="24192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Times-Bold"/>
                <a:ea typeface="Calibri"/>
                <a:cs typeface="Times-Bold"/>
              </a:rPr>
              <a:t>Graphic Organizer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7131745" y="3245583"/>
            <a:ext cx="1650100" cy="477127"/>
            <a:chOff x="7131745" y="3245583"/>
            <a:chExt cx="1650100" cy="477127"/>
          </a:xfrm>
        </p:grpSpPr>
        <p:grpSp>
          <p:nvGrpSpPr>
            <p:cNvPr id="68" name="Group 67"/>
            <p:cNvGrpSpPr/>
            <p:nvPr/>
          </p:nvGrpSpPr>
          <p:grpSpPr>
            <a:xfrm>
              <a:off x="7131745" y="3245583"/>
              <a:ext cx="471810" cy="477127"/>
              <a:chOff x="7010140" y="3233485"/>
              <a:chExt cx="471810" cy="477127"/>
            </a:xfrm>
          </p:grpSpPr>
          <p:sp>
            <p:nvSpPr>
              <p:cNvPr id="70" name="Rectangle 69"/>
              <p:cNvSpPr/>
              <p:nvPr/>
            </p:nvSpPr>
            <p:spPr>
              <a:xfrm>
                <a:off x="7010400" y="3233485"/>
                <a:ext cx="228600" cy="228334"/>
              </a:xfrm>
              <a:prstGeom prst="rect">
                <a:avLst/>
              </a:prstGeom>
              <a:solidFill>
                <a:srgbClr val="2910E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7253350" y="3233485"/>
                <a:ext cx="228600" cy="228334"/>
              </a:xfrm>
              <a:prstGeom prst="rect">
                <a:avLst/>
              </a:prstGeom>
              <a:solidFill>
                <a:srgbClr val="2910E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7010140" y="3482278"/>
                <a:ext cx="228600" cy="228334"/>
              </a:xfrm>
              <a:prstGeom prst="rect">
                <a:avLst/>
              </a:prstGeom>
              <a:solidFill>
                <a:srgbClr val="2910E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7863332" y="3250789"/>
              <a:ext cx="918513" cy="446256"/>
              <a:chOff x="7220062" y="4075061"/>
              <a:chExt cx="981853" cy="420573"/>
            </a:xfrm>
          </p:grpSpPr>
          <p:sp>
            <p:nvSpPr>
              <p:cNvPr id="84" name="Rectangle 83"/>
              <p:cNvSpPr/>
              <p:nvPr/>
            </p:nvSpPr>
            <p:spPr>
              <a:xfrm rot="16200000">
                <a:off x="7407935" y="4207872"/>
                <a:ext cx="420570" cy="154952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Rectangle 85"/>
              <p:cNvSpPr/>
              <p:nvPr/>
            </p:nvSpPr>
            <p:spPr>
              <a:xfrm rot="16200000">
                <a:off x="7587399" y="4207873"/>
                <a:ext cx="420570" cy="154952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Rectangle 88"/>
              <p:cNvSpPr/>
              <p:nvPr/>
            </p:nvSpPr>
            <p:spPr>
              <a:xfrm rot="16200000">
                <a:off x="7761715" y="4207871"/>
                <a:ext cx="420570" cy="154952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Rectangle 90"/>
              <p:cNvSpPr/>
              <p:nvPr/>
            </p:nvSpPr>
            <p:spPr>
              <a:xfrm rot="16200000">
                <a:off x="7914155" y="4207872"/>
                <a:ext cx="420570" cy="154951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Rectangle 92"/>
              <p:cNvSpPr/>
              <p:nvPr/>
            </p:nvSpPr>
            <p:spPr>
              <a:xfrm rot="16200000">
                <a:off x="7087253" y="4207870"/>
                <a:ext cx="420570" cy="154952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Rectangle 93"/>
              <p:cNvSpPr/>
              <p:nvPr/>
            </p:nvSpPr>
            <p:spPr>
              <a:xfrm rot="16200000">
                <a:off x="7226997" y="4207871"/>
                <a:ext cx="420570" cy="154952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905755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39" grpId="0" animBg="1"/>
      <p:bldP spid="39" grpId="1" animBg="1"/>
      <p:bldP spid="40" grpId="0" animBg="1"/>
      <p:bldP spid="40" grpId="1" animBg="1"/>
      <p:bldP spid="41" grpId="0"/>
      <p:bldP spid="41" grpId="1"/>
      <p:bldP spid="42" grpId="0"/>
      <p:bldP spid="42" grpId="1"/>
      <p:bldP spid="43" grpId="0" animBg="1"/>
      <p:bldP spid="43" grpId="1" animBg="1"/>
      <p:bldP spid="44" grpId="0"/>
      <p:bldP spid="44" grpId="1"/>
      <p:bldP spid="45" grpId="0" animBg="1"/>
      <p:bldP spid="45" grpId="1" animBg="1"/>
      <p:bldP spid="46" grpId="0"/>
      <p:bldP spid="46" grpId="1"/>
      <p:bldP spid="51" grpId="0" animBg="1"/>
      <p:bldP spid="51" grpId="1" animBg="1"/>
      <p:bldP spid="50" grpId="0"/>
      <p:bldP spid="50" grpId="1"/>
      <p:bldP spid="55" grpId="0" animBg="1"/>
      <p:bldP spid="55" grpId="1" animBg="1"/>
      <p:bldP spid="56" grpId="0"/>
      <p:bldP spid="56" grpId="1"/>
      <p:bldP spid="7" grpId="0" animBg="1"/>
      <p:bldP spid="7" grpId="1" animBg="1"/>
      <p:bldP spid="57" grpId="0" animBg="1"/>
      <p:bldP spid="57" grpId="1" animBg="1"/>
      <p:bldP spid="59" grpId="0"/>
      <p:bldP spid="60" grpId="0" animBg="1"/>
      <p:bldP spid="6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26854" y="0"/>
            <a:ext cx="8534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smtClean="0">
                <a:solidFill>
                  <a:prstClr val="black"/>
                </a:solidFill>
              </a:rPr>
              <a:t>Factoring out the GCF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1984154" y="1371600"/>
                <a:ext cx="6019800" cy="2474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400" dirty="0" smtClean="0">
                    <a:solidFill>
                      <a:srgbClr val="2910E0"/>
                    </a:solidFill>
                  </a:rPr>
                  <a:t>You Try!</a:t>
                </a:r>
              </a:p>
              <a:p>
                <a:endParaRPr lang="en-US" sz="2800" dirty="0" smtClean="0"/>
              </a:p>
              <a:p>
                <a14:m>
                  <m:oMath xmlns:m="http://schemas.openxmlformats.org/officeDocument/2006/math">
                    <m:r>
                      <a:rPr lang="en-US" sz="3600" b="1" i="1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𝟒</m:t>
                    </m:r>
                    <m:sSup>
                      <m:sSupPr>
                        <m:ctrlPr>
                          <a:rPr lang="en-US" sz="36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3600" b="1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𝒙</m:t>
                        </m:r>
                      </m:e>
                      <m:sup>
                        <m:r>
                          <a:rPr lang="en-US" sz="3600" b="1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𝟐</m:t>
                        </m:r>
                      </m:sup>
                    </m:sSup>
                    <m:r>
                      <a:rPr lang="en-US" sz="3600" b="1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3600" b="1" i="1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𝟖</m:t>
                    </m:r>
                    <m:r>
                      <a:rPr lang="en-US" sz="3600" b="1" i="1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𝒙</m:t>
                    </m:r>
                  </m:oMath>
                </a14:m>
                <a:r>
                  <a:rPr lang="en-US" sz="3600" b="1" dirty="0" smtClean="0">
                    <a:solidFill>
                      <a:prstClr val="black"/>
                    </a:solidFill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3600" b="1" i="0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𝟐</m:t>
                    </m:r>
                    <m:sSup>
                      <m:sSupPr>
                        <m:ctrlPr>
                          <a:rPr lang="en-US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3600" b="1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𝒙</m:t>
                        </m:r>
                      </m:e>
                      <m:sup>
                        <m:r>
                          <a:rPr lang="en-US" sz="3600" b="1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𝟐</m:t>
                        </m:r>
                      </m:sup>
                    </m:sSup>
                    <m:r>
                      <a:rPr lang="en-US" sz="3600" b="1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3600" b="1" i="1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𝟔</m:t>
                    </m:r>
                    <m:r>
                      <a:rPr lang="en-US" sz="3600" b="1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𝒙</m:t>
                    </m:r>
                  </m:oMath>
                </a14:m>
                <a:endParaRPr lang="en-US" sz="3600" dirty="0" smtClean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4154" y="1371600"/>
                <a:ext cx="6019800" cy="2474780"/>
              </a:xfrm>
              <a:prstGeom prst="rect">
                <a:avLst/>
              </a:prstGeom>
              <a:blipFill rotWithShape="1">
                <a:blip r:embed="rId2"/>
                <a:stretch>
                  <a:fillRect t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2019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700638" y="3803378"/>
            <a:ext cx="1745423" cy="18575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7772400" cy="639762"/>
          </a:xfrm>
        </p:spPr>
        <p:txBody>
          <a:bodyPr/>
          <a:lstStyle/>
          <a:p>
            <a:r>
              <a:rPr lang="en-US" dirty="0" smtClean="0"/>
              <a:t>Factoring out the GCF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605641" y="1017350"/>
            <a:ext cx="1828800" cy="9457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434441" y="1017350"/>
            <a:ext cx="1828800" cy="9457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026718" y="1132099"/>
            <a:ext cx="11721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2x</a:t>
            </a:r>
            <a:endParaRPr lang="en-US" sz="48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Box 6"/>
              <p:cNvSpPr txBox="1"/>
              <p:nvPr/>
            </p:nvSpPr>
            <p:spPr>
              <a:xfrm>
                <a:off x="3434441" y="1040891"/>
                <a:ext cx="167640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5400" i="1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sz="5400" dirty="0" smtClean="0"/>
                  <a:t> 8</a:t>
                </a:r>
                <a:endParaRPr lang="en-US" sz="5400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4441" y="1040891"/>
                <a:ext cx="1676400" cy="923330"/>
              </a:xfrm>
              <a:prstGeom prst="rect">
                <a:avLst/>
              </a:prstGeom>
              <a:blipFill rotWithShape="1">
                <a:blip r:embed="rId2"/>
                <a:stretch>
                  <a:fillRect t="-18543" b="-397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TextBox 7"/>
              <p:cNvSpPr txBox="1"/>
              <p:nvPr/>
            </p:nvSpPr>
            <p:spPr>
              <a:xfrm>
                <a:off x="1792180" y="2076145"/>
                <a:ext cx="138347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/>
                        </a:rPr>
                        <m:t>2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𝑥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2180" y="2076145"/>
                <a:ext cx="1383475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0"/>
          <p:cNvSpPr/>
          <p:nvPr/>
        </p:nvSpPr>
        <p:spPr>
          <a:xfrm>
            <a:off x="2058385" y="2123010"/>
            <a:ext cx="463137" cy="5321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1985646" y="2017542"/>
            <a:ext cx="495795" cy="65519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030678" y="1973789"/>
            <a:ext cx="495795" cy="65519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19841" y="1027246"/>
            <a:ext cx="685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  </a:t>
            </a:r>
            <a:r>
              <a:rPr lang="en-US" sz="5400" dirty="0"/>
              <a:t>2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2370609" y="504026"/>
            <a:ext cx="419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6" name="TextBox 15"/>
              <p:cNvSpPr txBox="1"/>
              <p:nvPr/>
            </p:nvSpPr>
            <p:spPr>
              <a:xfrm>
                <a:off x="3913903" y="517671"/>
                <a:ext cx="7337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4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3903" y="517671"/>
                <a:ext cx="733799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8" name="TextBox 17"/>
              <p:cNvSpPr txBox="1"/>
              <p:nvPr/>
            </p:nvSpPr>
            <p:spPr>
              <a:xfrm>
                <a:off x="3198911" y="2058543"/>
                <a:ext cx="236813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−1∙</m:t>
                      </m:r>
                      <m:r>
                        <a:rPr lang="en-US" sz="2800" b="0" i="1" smtClean="0">
                          <a:latin typeface="Cambria Math"/>
                        </a:rPr>
                        <m:t>2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∙2∙2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8911" y="2058543"/>
                <a:ext cx="2368138" cy="52322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Oval 18"/>
          <p:cNvSpPr/>
          <p:nvPr/>
        </p:nvSpPr>
        <p:spPr>
          <a:xfrm>
            <a:off x="4075211" y="2055574"/>
            <a:ext cx="463137" cy="5321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736024" y="141501"/>
            <a:ext cx="33431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Graphic Organizer </a:t>
            </a:r>
            <a:endParaRPr lang="en-US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2" name="TextBox 21"/>
              <p:cNvSpPr txBox="1"/>
              <p:nvPr/>
            </p:nvSpPr>
            <p:spPr>
              <a:xfrm>
                <a:off x="5567049" y="1197835"/>
                <a:ext cx="323899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/>
                  <a:t>2x + </a:t>
                </a:r>
                <a:r>
                  <a:rPr lang="en-US" sz="3200" dirty="0" smtClean="0"/>
                  <a:t>8 = 2(2x</a:t>
                </a:r>
                <a14:m>
                  <m:oMath xmlns:m="http://schemas.openxmlformats.org/officeDocument/2006/math">
                    <m:r>
                      <a:rPr lang="en-US" sz="320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3200" b="0" i="0" smtClean="0">
                        <a:latin typeface="Cambria Math"/>
                        <a:ea typeface="Cambria Math"/>
                      </a:rPr>
                      <m:t>4</m:t>
                    </m:r>
                  </m:oMath>
                </a14:m>
                <a:r>
                  <a:rPr lang="en-US" sz="3200" dirty="0" smtClean="0"/>
                  <a:t>)</a:t>
                </a:r>
                <a:endParaRPr lang="en-US" sz="3200" dirty="0"/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7049" y="1197835"/>
                <a:ext cx="3238995" cy="584775"/>
              </a:xfrm>
              <a:prstGeom prst="rect">
                <a:avLst/>
              </a:prstGeom>
              <a:blipFill rotWithShape="1">
                <a:blip r:embed="rId6"/>
                <a:stretch>
                  <a:fillRect l="-4135" t="-13542" r="-3947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 37"/>
          <p:cNvSpPr/>
          <p:nvPr/>
        </p:nvSpPr>
        <p:spPr>
          <a:xfrm>
            <a:off x="1785995" y="3757670"/>
            <a:ext cx="1828800" cy="8001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3614795" y="3757670"/>
            <a:ext cx="1828800" cy="8001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0" name="TextBox 39"/>
              <p:cNvSpPr txBox="1"/>
              <p:nvPr/>
            </p:nvSpPr>
            <p:spPr>
              <a:xfrm>
                <a:off x="1499995" y="3876586"/>
                <a:ext cx="2209800" cy="784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0" i="0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3</m:t>
                      </m:r>
                      <m:sSup>
                        <m:sSupPr>
                          <m:ctrlPr>
                            <a:rPr lang="en-US" sz="44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4400" b="1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4400" b="1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sz="7200" dirty="0"/>
              </a:p>
            </p:txBody>
          </p:sp>
        </mc:Choice>
        <mc:Fallback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9995" y="3876586"/>
                <a:ext cx="2209800" cy="78476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1" name="TextBox 40"/>
              <p:cNvSpPr txBox="1"/>
              <p:nvPr/>
            </p:nvSpPr>
            <p:spPr>
              <a:xfrm>
                <a:off x="3555420" y="3872419"/>
                <a:ext cx="167640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4400" b="1" i="1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𝟔</m:t>
                      </m:r>
                      <m:r>
                        <a:rPr lang="en-US" sz="4400" b="1" i="1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𝒙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5420" y="3872419"/>
                <a:ext cx="1676400" cy="769441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2" name="TextBox 41"/>
              <p:cNvSpPr txBox="1"/>
              <p:nvPr/>
            </p:nvSpPr>
            <p:spPr>
              <a:xfrm>
                <a:off x="1938395" y="4667189"/>
                <a:ext cx="138347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/>
                        </a:rPr>
                        <m:t>3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𝑥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8395" y="4667189"/>
                <a:ext cx="1383475" cy="52322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Oval 42"/>
          <p:cNvSpPr/>
          <p:nvPr/>
        </p:nvSpPr>
        <p:spPr>
          <a:xfrm>
            <a:off x="2035866" y="4687789"/>
            <a:ext cx="254330" cy="49678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/>
          <p:cNvCxnSpPr/>
          <p:nvPr/>
        </p:nvCxnSpPr>
        <p:spPr>
          <a:xfrm flipH="1">
            <a:off x="1938391" y="4601203"/>
            <a:ext cx="495795" cy="65519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4828056" y="4595367"/>
            <a:ext cx="495795" cy="65519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805540" y="3872418"/>
            <a:ext cx="1003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</a:t>
            </a:r>
            <a:r>
              <a:rPr lang="en-US" sz="4400" dirty="0" smtClean="0"/>
              <a:t>3x</a:t>
            </a:r>
            <a:endParaRPr lang="en-US" sz="2000" dirty="0"/>
          </a:p>
        </p:txBody>
      </p:sp>
      <p:sp>
        <p:nvSpPr>
          <p:cNvPr id="47" name="TextBox 46"/>
          <p:cNvSpPr txBox="1"/>
          <p:nvPr/>
        </p:nvSpPr>
        <p:spPr>
          <a:xfrm>
            <a:off x="2550963" y="3244346"/>
            <a:ext cx="419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8" name="TextBox 47"/>
              <p:cNvSpPr txBox="1"/>
              <p:nvPr/>
            </p:nvSpPr>
            <p:spPr>
              <a:xfrm>
                <a:off x="4094257" y="3257991"/>
                <a:ext cx="7337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2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4257" y="3257991"/>
                <a:ext cx="733799" cy="52322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9" name="TextBox 48"/>
              <p:cNvSpPr txBox="1"/>
              <p:nvPr/>
            </p:nvSpPr>
            <p:spPr>
              <a:xfrm>
                <a:off x="3463135" y="4661353"/>
                <a:ext cx="2468321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−1∙</m:t>
                      </m:r>
                      <m:r>
                        <a:rPr lang="en-US" sz="2800" b="0" i="1" smtClean="0">
                          <a:latin typeface="Cambria Math"/>
                        </a:rPr>
                        <m:t>2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∙3</m:t>
                      </m:r>
                      <m:r>
                        <a:rPr lang="en-US" sz="2800" i="1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sz="2800" i="1">
                          <a:latin typeface="Cambria Math"/>
                          <a:ea typeface="Cambria Math"/>
                        </a:rPr>
                        <m:t>𝑥</m:t>
                      </m:r>
                    </m:oMath>
                  </m:oMathPara>
                </a14:m>
                <a:endParaRPr lang="en-US" sz="2800" dirty="0"/>
              </a:p>
              <a:p>
                <a:endParaRPr lang="en-US" sz="2800" dirty="0"/>
              </a:p>
            </p:txBody>
          </p:sp>
        </mc:Choice>
        <mc:Fallback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3135" y="4661353"/>
                <a:ext cx="2468321" cy="95410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Connector 49"/>
          <p:cNvCxnSpPr/>
          <p:nvPr/>
        </p:nvCxnSpPr>
        <p:spPr>
          <a:xfrm flipH="1">
            <a:off x="2348084" y="4627423"/>
            <a:ext cx="495795" cy="65519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>
            <a:off x="2515084" y="4685413"/>
            <a:ext cx="254330" cy="49678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4957695" y="4667189"/>
            <a:ext cx="254330" cy="49678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3" name="TextBox 52"/>
              <p:cNvSpPr txBox="1"/>
              <p:nvPr/>
            </p:nvSpPr>
            <p:spPr>
              <a:xfrm>
                <a:off x="5736024" y="3954170"/>
                <a:ext cx="3236277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𝟑</m:t>
                          </m:r>
                          <m:r>
                            <a:rPr lang="en-US" sz="2400" b="1" i="1" smtClean="0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 smtClean="0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400" b="1" i="1" smtClean="0">
                          <a:latin typeface="Cambria Math"/>
                        </a:rPr>
                        <m:t>−</m:t>
                      </m:r>
                      <m:r>
                        <a:rPr lang="en-US" sz="2400" b="1" i="1" smtClean="0">
                          <a:latin typeface="Cambria Math"/>
                        </a:rPr>
                        <m:t>𝟔</m:t>
                      </m:r>
                      <m:r>
                        <a:rPr lang="en-US" sz="2400" b="1" i="1" smtClean="0">
                          <a:latin typeface="Cambria Math"/>
                        </a:rPr>
                        <m:t>𝒙</m:t>
                      </m:r>
                      <m:r>
                        <a:rPr lang="en-US" sz="2400" b="1" i="1" smtClean="0">
                          <a:latin typeface="Cambria Math"/>
                        </a:rPr>
                        <m:t>=</m:t>
                      </m:r>
                      <m:r>
                        <a:rPr lang="en-US" sz="2400" b="1" i="1" smtClean="0">
                          <a:latin typeface="Cambria Math"/>
                        </a:rPr>
                        <m:t>𝟑</m:t>
                      </m:r>
                      <m:r>
                        <a:rPr lang="en-US" sz="2400" b="1" i="1" smtClean="0">
                          <a:latin typeface="Cambria Math"/>
                        </a:rPr>
                        <m:t>𝒙</m:t>
                      </m:r>
                      <m:r>
                        <a:rPr lang="en-US" sz="2400" b="1" i="1" smtClean="0">
                          <a:latin typeface="Cambria Math"/>
                        </a:rPr>
                        <m:t>(</m:t>
                      </m:r>
                      <m:r>
                        <a:rPr lang="en-US" sz="2400" b="1" i="1" smtClean="0">
                          <a:latin typeface="Cambria Math"/>
                        </a:rPr>
                        <m:t>𝒙</m:t>
                      </m:r>
                      <m:r>
                        <a:rPr lang="en-US" sz="2400" b="1" i="1" smtClean="0">
                          <a:latin typeface="Cambria Math"/>
                        </a:rPr>
                        <m:t>−</m:t>
                      </m:r>
                      <m:r>
                        <a:rPr lang="en-US" sz="2400" b="1" i="1" smtClean="0">
                          <a:latin typeface="Cambria Math"/>
                        </a:rPr>
                        <m:t>𝟐</m:t>
                      </m:r>
                      <m:r>
                        <a:rPr lang="en-US" sz="2400" b="1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6024" y="3954170"/>
                <a:ext cx="3236277" cy="470000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Connector 34"/>
          <p:cNvCxnSpPr/>
          <p:nvPr/>
        </p:nvCxnSpPr>
        <p:spPr>
          <a:xfrm flipH="1">
            <a:off x="5210777" y="4605058"/>
            <a:ext cx="495795" cy="65519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5377777" y="4663048"/>
            <a:ext cx="254330" cy="49678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72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19200" y="2051409"/>
            <a:ext cx="2286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1421576" y="1447800"/>
            <a:ext cx="3853172" cy="1391885"/>
            <a:chOff x="1196934" y="1263134"/>
            <a:chExt cx="3853172" cy="1391885"/>
          </a:xfrm>
        </p:grpSpPr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2">
              <a:biLevel thresh="75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200" y="1447800"/>
              <a:ext cx="3830906" cy="1207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1196934" y="2058283"/>
              <a:ext cx="22860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981200" y="1263134"/>
              <a:ext cx="274320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962400" y="3200400"/>
            <a:ext cx="4362450" cy="1800225"/>
            <a:chOff x="4350325" y="3498762"/>
            <a:chExt cx="4362450" cy="1800225"/>
          </a:xfrm>
        </p:grpSpPr>
        <p:pic>
          <p:nvPicPr>
            <p:cNvPr id="14" name="Picture 4"/>
            <p:cNvPicPr>
              <a:picLocks noChangeAspect="1" noChangeArrowheads="1"/>
            </p:cNvPicPr>
            <p:nvPr/>
          </p:nvPicPr>
          <p:blipFill>
            <a:blip r:embed="rId3">
              <a:biLevel thresh="75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0325" y="3498762"/>
              <a:ext cx="4362450" cy="180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5334000" y="3498762"/>
              <a:ext cx="274320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431472" y="4320751"/>
              <a:ext cx="554306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</p:spPr>
        <p:txBody>
          <a:bodyPr/>
          <a:lstStyle/>
          <a:p>
            <a:r>
              <a:rPr lang="en-US" dirty="0" smtClean="0"/>
              <a:t>Factoring out the GCF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359295" y="3657600"/>
            <a:ext cx="1238558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3104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Factoring out the GCF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350325" y="3498762"/>
            <a:ext cx="4362450" cy="2139664"/>
            <a:chOff x="4350325" y="3700148"/>
            <a:chExt cx="4362450" cy="2139664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2">
              <a:biLevel thresh="75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0325" y="3700148"/>
              <a:ext cx="4362450" cy="180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3">
              <a:biLevel thresh="75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4930" y="5477862"/>
              <a:ext cx="1971675" cy="361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4">
              <a:biLevel thresh="75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4205" y="5477862"/>
              <a:ext cx="1704975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5">
              <a:biLevel thresh="75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99180" y="5486770"/>
              <a:ext cx="285750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Group 4"/>
          <p:cNvGrpSpPr/>
          <p:nvPr/>
        </p:nvGrpSpPr>
        <p:grpSpPr>
          <a:xfrm>
            <a:off x="1219200" y="1447800"/>
            <a:ext cx="3830906" cy="1500064"/>
            <a:chOff x="1615786" y="1319336"/>
            <a:chExt cx="3438525" cy="1325583"/>
          </a:xfrm>
        </p:grpSpPr>
        <p:pic>
          <p:nvPicPr>
            <p:cNvPr id="14" name="Picture 7"/>
            <p:cNvPicPr>
              <a:picLocks noChangeAspect="1" noChangeArrowheads="1"/>
            </p:cNvPicPr>
            <p:nvPr/>
          </p:nvPicPr>
          <p:blipFill>
            <a:blip r:embed="rId5">
              <a:biLevel thresh="75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9299" y="2311544"/>
              <a:ext cx="285750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6">
              <a:biLevel thresh="75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5786" y="1319336"/>
              <a:ext cx="3438525" cy="106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7">
              <a:biLevel thresh="75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5049" y="2325739"/>
              <a:ext cx="1171143" cy="304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" name="Picture 10"/>
            <p:cNvPicPr>
              <a:picLocks noChangeAspect="1" noChangeArrowheads="1"/>
            </p:cNvPicPr>
            <p:nvPr/>
          </p:nvPicPr>
          <p:blipFill>
            <a:blip r:embed="rId8">
              <a:biLevel thresh="75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1200" y="2374261"/>
              <a:ext cx="1070424" cy="255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3850854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000" y="2209800"/>
            <a:ext cx="7772400" cy="639762"/>
          </a:xfrm>
        </p:spPr>
        <p:txBody>
          <a:bodyPr>
            <a:noAutofit/>
          </a:bodyPr>
          <a:lstStyle/>
          <a:p>
            <a:r>
              <a:rPr lang="en-US" sz="9600" dirty="0" smtClean="0"/>
              <a:t>Multiplying Polynomials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xmlns="" val="2898922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91767" y="930113"/>
            <a:ext cx="3085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effectLst/>
                <a:latin typeface="Times-Bold"/>
                <a:ea typeface="Calibri"/>
                <a:cs typeface="Times-Bold"/>
              </a:rPr>
              <a:t>(x + 1)(x + 2) </a:t>
            </a:r>
            <a:endParaRPr lang="en-US" sz="2000" dirty="0"/>
          </a:p>
        </p:txBody>
      </p:sp>
      <p:grpSp>
        <p:nvGrpSpPr>
          <p:cNvPr id="36" name="Group 35"/>
          <p:cNvGrpSpPr/>
          <p:nvPr/>
        </p:nvGrpSpPr>
        <p:grpSpPr>
          <a:xfrm>
            <a:off x="1139161" y="2125889"/>
            <a:ext cx="990600" cy="990600"/>
            <a:chOff x="4953000" y="304800"/>
            <a:chExt cx="990600" cy="990600"/>
          </a:xfrm>
          <a:solidFill>
            <a:srgbClr val="1557DB"/>
          </a:solidFill>
        </p:grpSpPr>
        <p:sp>
          <p:nvSpPr>
            <p:cNvPr id="37" name="Rectangle 36"/>
            <p:cNvSpPr/>
            <p:nvPr/>
          </p:nvSpPr>
          <p:spPr>
            <a:xfrm>
              <a:off x="4953000" y="304800"/>
              <a:ext cx="990600" cy="990600"/>
            </a:xfrm>
            <a:prstGeom prst="rect">
              <a:avLst/>
            </a:prstGeom>
            <a:grpFill/>
            <a:ln>
              <a:solidFill>
                <a:srgbClr val="2910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257800" y="488463"/>
              <a:ext cx="5334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r>
                <a:rPr lang="en-US" sz="3200" baseline="30000" dirty="0" smtClean="0"/>
                <a:t>2</a:t>
              </a:r>
              <a:endParaRPr lang="en-US" sz="3200" dirty="0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1139161" y="2987839"/>
            <a:ext cx="990600" cy="584775"/>
            <a:chOff x="4953000" y="1267775"/>
            <a:chExt cx="990600" cy="584775"/>
          </a:xfrm>
          <a:solidFill>
            <a:srgbClr val="00B050"/>
          </a:solidFill>
        </p:grpSpPr>
        <p:sp>
          <p:nvSpPr>
            <p:cNvPr id="59" name="Rectangle 58"/>
            <p:cNvSpPr/>
            <p:nvPr/>
          </p:nvSpPr>
          <p:spPr>
            <a:xfrm>
              <a:off x="4953000" y="1464129"/>
              <a:ext cx="990600" cy="266700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257800" y="1267775"/>
              <a:ext cx="533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endParaRPr lang="en-US" sz="3200" dirty="0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2153511" y="2125889"/>
            <a:ext cx="381000" cy="990600"/>
            <a:chOff x="4876800" y="1828800"/>
            <a:chExt cx="381000" cy="990600"/>
          </a:xfrm>
          <a:solidFill>
            <a:srgbClr val="00B050"/>
          </a:solidFill>
        </p:grpSpPr>
        <p:sp>
          <p:nvSpPr>
            <p:cNvPr id="62" name="Rectangle 61"/>
            <p:cNvSpPr/>
            <p:nvPr/>
          </p:nvSpPr>
          <p:spPr>
            <a:xfrm rot="16200000">
              <a:off x="4572000" y="2190750"/>
              <a:ext cx="990600" cy="266700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876800" y="1981200"/>
              <a:ext cx="3810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endParaRPr lang="en-US" sz="3200" dirty="0"/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510761" y="2125889"/>
            <a:ext cx="381000" cy="990600"/>
            <a:chOff x="4876800" y="1828800"/>
            <a:chExt cx="381000" cy="990600"/>
          </a:xfrm>
          <a:solidFill>
            <a:srgbClr val="00B050"/>
          </a:solidFill>
        </p:grpSpPr>
        <p:sp>
          <p:nvSpPr>
            <p:cNvPr id="65" name="Rectangle 64"/>
            <p:cNvSpPr/>
            <p:nvPr/>
          </p:nvSpPr>
          <p:spPr>
            <a:xfrm rot="16200000">
              <a:off x="4572000" y="2190750"/>
              <a:ext cx="990600" cy="266700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4876800" y="1981200"/>
              <a:ext cx="3810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endParaRPr lang="en-US" sz="3200" dirty="0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2129761" y="3088274"/>
            <a:ext cx="457200" cy="461665"/>
            <a:chOff x="4876800" y="2819400"/>
            <a:chExt cx="457200" cy="461665"/>
          </a:xfrm>
          <a:solidFill>
            <a:srgbClr val="FFFF00"/>
          </a:solidFill>
        </p:grpSpPr>
        <p:sp>
          <p:nvSpPr>
            <p:cNvPr id="69" name="Rectangle 68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grpFill/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876800" y="2819400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1</a:t>
              </a:r>
              <a:endParaRPr lang="en-US" sz="2400" dirty="0"/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2510758" y="3079776"/>
            <a:ext cx="421575" cy="461665"/>
            <a:chOff x="4876800" y="2819400"/>
            <a:chExt cx="457200" cy="461665"/>
          </a:xfrm>
          <a:solidFill>
            <a:srgbClr val="FFFF00"/>
          </a:solidFill>
        </p:grpSpPr>
        <p:sp>
          <p:nvSpPr>
            <p:cNvPr id="72" name="Rectangle 71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grpFill/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876800" y="2819400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1</a:t>
              </a:r>
              <a:endParaRPr lang="en-US" sz="2400" dirty="0"/>
            </a:p>
          </p:txBody>
        </p:sp>
      </p:grpSp>
      <p:sp>
        <p:nvSpPr>
          <p:cNvPr id="74" name="Rectangle 73"/>
          <p:cNvSpPr/>
          <p:nvPr/>
        </p:nvSpPr>
        <p:spPr>
          <a:xfrm>
            <a:off x="2153511" y="2201913"/>
            <a:ext cx="30853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70C0"/>
                </a:solidFill>
                <a:latin typeface="Times-Bold"/>
                <a:ea typeface="Calibri"/>
                <a:cs typeface="Times-Bold"/>
              </a:rPr>
              <a:t>x</a:t>
            </a:r>
            <a:r>
              <a:rPr lang="en-US" sz="1600" b="1" baseline="30000" dirty="0" smtClean="0">
                <a:solidFill>
                  <a:srgbClr val="0070C0"/>
                </a:solidFill>
                <a:latin typeface="Times-Bold"/>
                <a:ea typeface="Calibri"/>
                <a:cs typeface="Times-Bold"/>
              </a:rPr>
              <a:t>2</a:t>
            </a:r>
            <a:r>
              <a:rPr lang="en-US" sz="1600" b="1" dirty="0" smtClean="0">
                <a:latin typeface="Times-Bold"/>
                <a:ea typeface="Calibri"/>
                <a:cs typeface="Times-Bold"/>
              </a:rPr>
              <a:t> </a:t>
            </a:r>
            <a:r>
              <a:rPr lang="en-US" sz="1600" b="1" dirty="0" smtClean="0">
                <a:solidFill>
                  <a:srgbClr val="00B050"/>
                </a:solidFill>
                <a:latin typeface="Times-Bold"/>
                <a:ea typeface="Calibri"/>
                <a:cs typeface="Times-Bold"/>
              </a:rPr>
              <a:t>+</a:t>
            </a:r>
            <a:r>
              <a:rPr lang="en-US" sz="1600" b="1" dirty="0" smtClean="0">
                <a:latin typeface="Times-Bold"/>
                <a:ea typeface="Calibri"/>
                <a:cs typeface="Times-Bold"/>
              </a:rPr>
              <a:t> </a:t>
            </a:r>
            <a:r>
              <a:rPr lang="en-US" sz="1600" b="1" dirty="0" smtClean="0">
                <a:solidFill>
                  <a:srgbClr val="00B050"/>
                </a:solidFill>
                <a:latin typeface="Times-Bold"/>
                <a:ea typeface="Calibri"/>
                <a:cs typeface="Times-Bold"/>
              </a:rPr>
              <a:t>2x + x </a:t>
            </a:r>
            <a:r>
              <a:rPr lang="en-US" sz="1600" b="1" dirty="0" smtClean="0">
                <a:solidFill>
                  <a:srgbClr val="FFCC00"/>
                </a:solidFill>
                <a:latin typeface="Times-Bold"/>
                <a:ea typeface="Calibri"/>
                <a:cs typeface="Times-Bold"/>
              </a:rPr>
              <a:t>+ 2</a:t>
            </a:r>
            <a:endParaRPr lang="en-US" sz="2800" dirty="0"/>
          </a:p>
        </p:txBody>
      </p:sp>
      <p:graphicFrame>
        <p:nvGraphicFramePr>
          <p:cNvPr id="78" name="Table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4524171"/>
              </p:ext>
            </p:extLst>
          </p:nvPr>
        </p:nvGraphicFramePr>
        <p:xfrm>
          <a:off x="6019800" y="990600"/>
          <a:ext cx="281940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9800"/>
                <a:gridCol w="939800"/>
                <a:gridCol w="939800"/>
              </a:tblGrid>
              <a:tr h="704676"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714462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70C0"/>
                          </a:solidFill>
                        </a:rPr>
                        <a:t>x</a:t>
                      </a:r>
                      <a:r>
                        <a:rPr lang="en-US" sz="2800" baseline="30000" dirty="0" smtClean="0">
                          <a:solidFill>
                            <a:srgbClr val="0070C0"/>
                          </a:solidFill>
                        </a:rPr>
                        <a:t>2</a:t>
                      </a:r>
                      <a:endParaRPr lang="en-US" sz="28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B050"/>
                          </a:solidFill>
                        </a:rPr>
                        <a:t>+ 2x</a:t>
                      </a:r>
                      <a:endParaRPr lang="en-US" sz="28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4462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B050"/>
                          </a:solidFill>
                        </a:rPr>
                        <a:t>+ x</a:t>
                      </a:r>
                      <a:endParaRPr lang="en-US" sz="28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C000"/>
                          </a:solidFill>
                        </a:rPr>
                        <a:t>+ 2</a:t>
                      </a:r>
                      <a:endParaRPr lang="en-US" sz="2800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9" name="Rectangle 78"/>
          <p:cNvSpPr/>
          <p:nvPr/>
        </p:nvSpPr>
        <p:spPr>
          <a:xfrm>
            <a:off x="4914035" y="4688000"/>
            <a:ext cx="3505200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sz="2800" b="1" dirty="0" smtClean="0">
                <a:effectLst/>
                <a:latin typeface="Times-Bold"/>
                <a:ea typeface="Calibri"/>
                <a:cs typeface="Times-Bold"/>
              </a:rPr>
              <a:t>(x + 1)(x + 2) </a:t>
            </a:r>
            <a:endParaRPr lang="en-US" sz="2800" dirty="0"/>
          </a:p>
        </p:txBody>
      </p:sp>
      <p:sp>
        <p:nvSpPr>
          <p:cNvPr id="82" name="Freeform 81"/>
          <p:cNvSpPr/>
          <p:nvPr/>
        </p:nvSpPr>
        <p:spPr>
          <a:xfrm>
            <a:off x="5252974" y="4506992"/>
            <a:ext cx="1013857" cy="377371"/>
          </a:xfrm>
          <a:custGeom>
            <a:avLst/>
            <a:gdLst>
              <a:gd name="connsiteX0" fmla="*/ 0 w 1034142"/>
              <a:gd name="connsiteY0" fmla="*/ 333829 h 377371"/>
              <a:gd name="connsiteX1" fmla="*/ 555171 w 1034142"/>
              <a:gd name="connsiteY1" fmla="*/ 7257 h 377371"/>
              <a:gd name="connsiteX2" fmla="*/ 1034142 w 1034142"/>
              <a:gd name="connsiteY2" fmla="*/ 377371 h 377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4142" h="377371">
                <a:moveTo>
                  <a:pt x="0" y="333829"/>
                </a:moveTo>
                <a:cubicBezTo>
                  <a:pt x="191407" y="166914"/>
                  <a:pt x="382814" y="0"/>
                  <a:pt x="555171" y="7257"/>
                </a:cubicBezTo>
                <a:cubicBezTo>
                  <a:pt x="727528" y="14514"/>
                  <a:pt x="880835" y="195942"/>
                  <a:pt x="1034142" y="377371"/>
                </a:cubicBezTo>
              </a:path>
            </a:pathLst>
          </a:custGeom>
          <a:ln w="28575">
            <a:solidFill>
              <a:srgbClr val="1557D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/>
          <p:cNvSpPr/>
          <p:nvPr/>
        </p:nvSpPr>
        <p:spPr>
          <a:xfrm>
            <a:off x="5070275" y="5297307"/>
            <a:ext cx="26452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latin typeface="Times-Bold"/>
                <a:ea typeface="Calibri"/>
                <a:cs typeface="Times-Bold"/>
              </a:rPr>
              <a:t>x</a:t>
            </a:r>
            <a:r>
              <a:rPr lang="en-US" sz="2800" b="1" baseline="30000" dirty="0" smtClean="0">
                <a:solidFill>
                  <a:srgbClr val="0070C0"/>
                </a:solidFill>
                <a:latin typeface="Times-Bold"/>
                <a:ea typeface="Calibri"/>
                <a:cs typeface="Times-Bold"/>
              </a:rPr>
              <a:t>2</a:t>
            </a:r>
            <a:r>
              <a:rPr lang="en-US" sz="2800" b="1" dirty="0" smtClean="0">
                <a:latin typeface="Times-Bold"/>
                <a:ea typeface="Calibri"/>
                <a:cs typeface="Times-Bold"/>
              </a:rPr>
              <a:t> </a:t>
            </a:r>
            <a:r>
              <a:rPr lang="en-US" sz="2800" b="1" dirty="0" smtClean="0">
                <a:solidFill>
                  <a:srgbClr val="00B050"/>
                </a:solidFill>
                <a:latin typeface="Times-Bold"/>
                <a:ea typeface="Calibri"/>
                <a:cs typeface="Times-Bold"/>
              </a:rPr>
              <a:t>+ 2x + x</a:t>
            </a:r>
            <a:r>
              <a:rPr lang="en-US" sz="2800" b="1" dirty="0" smtClean="0">
                <a:solidFill>
                  <a:srgbClr val="7030A0"/>
                </a:solidFill>
                <a:latin typeface="Times-Bold"/>
                <a:ea typeface="Calibri"/>
                <a:cs typeface="Times-Bold"/>
              </a:rPr>
              <a:t> </a:t>
            </a:r>
            <a:r>
              <a:rPr lang="en-US" sz="2800" b="1" dirty="0" smtClean="0">
                <a:solidFill>
                  <a:srgbClr val="FFCC00"/>
                </a:solidFill>
                <a:latin typeface="Times-Bold"/>
                <a:ea typeface="Calibri"/>
                <a:cs typeface="Times-Bold"/>
              </a:rPr>
              <a:t>+ 2</a:t>
            </a:r>
            <a:r>
              <a:rPr lang="en-US" sz="2800" b="1" dirty="0" smtClean="0">
                <a:latin typeface="Times-Bold"/>
                <a:ea typeface="Calibri"/>
                <a:cs typeface="Times-Bold"/>
              </a:rPr>
              <a:t> </a:t>
            </a:r>
            <a:endParaRPr lang="en-US" sz="2800" dirty="0"/>
          </a:p>
        </p:txBody>
      </p:sp>
      <p:sp>
        <p:nvSpPr>
          <p:cNvPr id="84" name="Freeform 83"/>
          <p:cNvSpPr/>
          <p:nvPr/>
        </p:nvSpPr>
        <p:spPr>
          <a:xfrm>
            <a:off x="5252402" y="4291125"/>
            <a:ext cx="1512988" cy="593238"/>
          </a:xfrm>
          <a:custGeom>
            <a:avLst/>
            <a:gdLst>
              <a:gd name="connsiteX0" fmla="*/ 0 w 1034142"/>
              <a:gd name="connsiteY0" fmla="*/ 333829 h 377371"/>
              <a:gd name="connsiteX1" fmla="*/ 555171 w 1034142"/>
              <a:gd name="connsiteY1" fmla="*/ 7257 h 377371"/>
              <a:gd name="connsiteX2" fmla="*/ 1034142 w 1034142"/>
              <a:gd name="connsiteY2" fmla="*/ 377371 h 377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4142" h="377371">
                <a:moveTo>
                  <a:pt x="0" y="333829"/>
                </a:moveTo>
                <a:cubicBezTo>
                  <a:pt x="191407" y="166914"/>
                  <a:pt x="382814" y="0"/>
                  <a:pt x="555171" y="7257"/>
                </a:cubicBezTo>
                <a:cubicBezTo>
                  <a:pt x="727528" y="14514"/>
                  <a:pt x="880835" y="195942"/>
                  <a:pt x="1034142" y="377371"/>
                </a:cubicBezTo>
              </a:path>
            </a:pathLst>
          </a:custGeom>
          <a:ln w="28575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5" name="Freeform 84"/>
          <p:cNvSpPr/>
          <p:nvPr/>
        </p:nvSpPr>
        <p:spPr>
          <a:xfrm rot="10615996">
            <a:off x="5875306" y="5062328"/>
            <a:ext cx="455207" cy="157353"/>
          </a:xfrm>
          <a:custGeom>
            <a:avLst/>
            <a:gdLst>
              <a:gd name="connsiteX0" fmla="*/ 0 w 1034142"/>
              <a:gd name="connsiteY0" fmla="*/ 333829 h 377371"/>
              <a:gd name="connsiteX1" fmla="*/ 555171 w 1034142"/>
              <a:gd name="connsiteY1" fmla="*/ 7257 h 377371"/>
              <a:gd name="connsiteX2" fmla="*/ 1034142 w 1034142"/>
              <a:gd name="connsiteY2" fmla="*/ 377371 h 377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4142" h="377371">
                <a:moveTo>
                  <a:pt x="0" y="333829"/>
                </a:moveTo>
                <a:cubicBezTo>
                  <a:pt x="191407" y="166914"/>
                  <a:pt x="382814" y="0"/>
                  <a:pt x="555171" y="7257"/>
                </a:cubicBezTo>
                <a:cubicBezTo>
                  <a:pt x="727528" y="14514"/>
                  <a:pt x="880835" y="195942"/>
                  <a:pt x="1034142" y="377371"/>
                </a:cubicBezTo>
              </a:path>
            </a:pathLst>
          </a:custGeom>
          <a:ln w="28575">
            <a:solidFill>
              <a:srgbClr val="00B05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reeform 85"/>
          <p:cNvSpPr/>
          <p:nvPr/>
        </p:nvSpPr>
        <p:spPr>
          <a:xfrm rot="10550154">
            <a:off x="5844740" y="5065510"/>
            <a:ext cx="979197" cy="299143"/>
          </a:xfrm>
          <a:custGeom>
            <a:avLst/>
            <a:gdLst>
              <a:gd name="connsiteX0" fmla="*/ 0 w 1034142"/>
              <a:gd name="connsiteY0" fmla="*/ 333829 h 377371"/>
              <a:gd name="connsiteX1" fmla="*/ 555171 w 1034142"/>
              <a:gd name="connsiteY1" fmla="*/ 7257 h 377371"/>
              <a:gd name="connsiteX2" fmla="*/ 1034142 w 1034142"/>
              <a:gd name="connsiteY2" fmla="*/ 377371 h 377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4142" h="377371">
                <a:moveTo>
                  <a:pt x="0" y="333829"/>
                </a:moveTo>
                <a:cubicBezTo>
                  <a:pt x="191407" y="166914"/>
                  <a:pt x="382814" y="0"/>
                  <a:pt x="555171" y="7257"/>
                </a:cubicBezTo>
                <a:cubicBezTo>
                  <a:pt x="727528" y="14514"/>
                  <a:pt x="880835" y="195942"/>
                  <a:pt x="1034142" y="377371"/>
                </a:cubicBezTo>
              </a:path>
            </a:pathLst>
          </a:custGeom>
          <a:ln w="28575">
            <a:solidFill>
              <a:srgbClr val="FFCC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8" name="Oval 87"/>
          <p:cNvSpPr/>
          <p:nvPr/>
        </p:nvSpPr>
        <p:spPr>
          <a:xfrm>
            <a:off x="3287503" y="2899033"/>
            <a:ext cx="2721393" cy="930427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Connector 89"/>
          <p:cNvCxnSpPr/>
          <p:nvPr/>
        </p:nvCxnSpPr>
        <p:spPr>
          <a:xfrm>
            <a:off x="4648199" y="0"/>
            <a:ext cx="1" cy="289903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>
            <a:stCxn id="88" idx="6"/>
          </p:cNvCxnSpPr>
          <p:nvPr/>
        </p:nvCxnSpPr>
        <p:spPr>
          <a:xfrm>
            <a:off x="6008896" y="3364247"/>
            <a:ext cx="3135104" cy="288415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stCxn id="88" idx="2"/>
          </p:cNvCxnSpPr>
          <p:nvPr/>
        </p:nvCxnSpPr>
        <p:spPr>
          <a:xfrm flipH="1">
            <a:off x="1461895" y="3364247"/>
            <a:ext cx="1825608" cy="213233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3105524" y="2984183"/>
            <a:ext cx="30853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effectLst/>
                <a:latin typeface="Times-Bold"/>
                <a:ea typeface="Calibri"/>
                <a:cs typeface="Times-Bold"/>
              </a:rPr>
              <a:t>(x + 1)(x + 2)</a:t>
            </a:r>
          </a:p>
          <a:p>
            <a:pPr algn="ctr"/>
            <a:r>
              <a:rPr lang="en-US" sz="1600" b="1" dirty="0" smtClean="0">
                <a:latin typeface="Times-Bold"/>
                <a:ea typeface="Calibri"/>
                <a:cs typeface="Times-Bold"/>
              </a:rPr>
              <a:t>Multiplying Binomials</a:t>
            </a:r>
            <a:r>
              <a:rPr lang="en-US" sz="1600" b="1" dirty="0" smtClean="0">
                <a:effectLst/>
                <a:latin typeface="Times-Bold"/>
                <a:ea typeface="Calibri"/>
                <a:cs typeface="Times-Bold"/>
              </a:rPr>
              <a:t> </a:t>
            </a:r>
            <a:endParaRPr lang="en-US" sz="1600" dirty="0"/>
          </a:p>
        </p:txBody>
      </p:sp>
      <p:sp>
        <p:nvSpPr>
          <p:cNvPr id="46" name="Rectangle 45"/>
          <p:cNvSpPr/>
          <p:nvPr/>
        </p:nvSpPr>
        <p:spPr>
          <a:xfrm>
            <a:off x="5202040" y="5735185"/>
            <a:ext cx="20361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imes-Bold"/>
                <a:ea typeface="Calibri"/>
                <a:cs typeface="Times-Bold"/>
              </a:rPr>
              <a:t> </a:t>
            </a:r>
            <a:r>
              <a:rPr lang="en-US" sz="2800" b="1" dirty="0" smtClean="0">
                <a:solidFill>
                  <a:srgbClr val="0070C0"/>
                </a:solidFill>
                <a:latin typeface="Times-Bold"/>
                <a:ea typeface="Calibri"/>
                <a:cs typeface="Times-Bold"/>
              </a:rPr>
              <a:t>x</a:t>
            </a:r>
            <a:r>
              <a:rPr lang="en-US" sz="2800" b="1" baseline="30000" dirty="0" smtClean="0">
                <a:solidFill>
                  <a:srgbClr val="0070C0"/>
                </a:solidFill>
                <a:latin typeface="Times-Bold"/>
                <a:ea typeface="Calibri"/>
                <a:cs typeface="Times-Bold"/>
              </a:rPr>
              <a:t>2</a:t>
            </a:r>
            <a:r>
              <a:rPr lang="en-US" sz="2800" b="1" dirty="0" smtClean="0">
                <a:solidFill>
                  <a:srgbClr val="FF0000"/>
                </a:solidFill>
                <a:latin typeface="Times-Bold"/>
                <a:ea typeface="Calibri"/>
                <a:cs typeface="Times-Bold"/>
              </a:rPr>
              <a:t> </a:t>
            </a:r>
            <a:r>
              <a:rPr lang="en-US" sz="2800" b="1" dirty="0" smtClean="0">
                <a:solidFill>
                  <a:srgbClr val="00B050"/>
                </a:solidFill>
                <a:latin typeface="Times-Bold"/>
                <a:ea typeface="Calibri"/>
                <a:cs typeface="Times-Bold"/>
              </a:rPr>
              <a:t>+ 3x </a:t>
            </a:r>
            <a:r>
              <a:rPr lang="en-US" sz="2800" b="1" dirty="0" smtClean="0">
                <a:solidFill>
                  <a:srgbClr val="FFCC00"/>
                </a:solidFill>
                <a:latin typeface="Times-Bold"/>
                <a:ea typeface="Calibri"/>
                <a:cs typeface="Times-Bold"/>
              </a:rPr>
              <a:t>+ 2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854927" y="3286264"/>
            <a:ext cx="19367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  <a:latin typeface="Times-Bold"/>
                <a:ea typeface="Calibri"/>
                <a:cs typeface="Times-Bold"/>
              </a:rPr>
              <a:t>x</a:t>
            </a:r>
            <a:r>
              <a:rPr lang="en-US" sz="2800" b="1" baseline="30000" dirty="0" smtClean="0">
                <a:solidFill>
                  <a:srgbClr val="0070C0"/>
                </a:solidFill>
                <a:latin typeface="Times-Bold"/>
                <a:ea typeface="Calibri"/>
                <a:cs typeface="Times-Bold"/>
              </a:rPr>
              <a:t>2</a:t>
            </a:r>
            <a:r>
              <a:rPr lang="en-US" sz="2800" b="1" dirty="0" smtClean="0">
                <a:solidFill>
                  <a:srgbClr val="FF0000"/>
                </a:solidFill>
                <a:latin typeface="Times-Bold"/>
                <a:ea typeface="Calibri"/>
                <a:cs typeface="Times-Bold"/>
              </a:rPr>
              <a:t> </a:t>
            </a:r>
            <a:r>
              <a:rPr lang="en-US" sz="2800" b="1" dirty="0" smtClean="0">
                <a:solidFill>
                  <a:srgbClr val="00B050"/>
                </a:solidFill>
                <a:latin typeface="Times-Bold"/>
                <a:ea typeface="Calibri"/>
                <a:cs typeface="Times-Bold"/>
              </a:rPr>
              <a:t>+ 3x </a:t>
            </a:r>
            <a:r>
              <a:rPr lang="en-US" sz="2800" b="1" dirty="0" smtClean="0">
                <a:solidFill>
                  <a:srgbClr val="FFC000"/>
                </a:solidFill>
                <a:latin typeface="Times-Bold"/>
                <a:ea typeface="Calibri"/>
                <a:cs typeface="Times-Bold"/>
              </a:rPr>
              <a:t>+ 2</a:t>
            </a:r>
          </a:p>
        </p:txBody>
      </p:sp>
      <p:sp>
        <p:nvSpPr>
          <p:cNvPr id="48" name="Rectangle 47"/>
          <p:cNvSpPr/>
          <p:nvPr/>
        </p:nvSpPr>
        <p:spPr>
          <a:xfrm>
            <a:off x="838943" y="560781"/>
            <a:ext cx="32240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Times-Bold"/>
                <a:ea typeface="Calibri"/>
                <a:cs typeface="Times-Bold"/>
              </a:rPr>
              <a:t>Algebra Tiles or Area Model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632822" y="381000"/>
            <a:ext cx="24192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Times-Bold"/>
                <a:ea typeface="Calibri"/>
                <a:cs typeface="Times-Bold"/>
              </a:rPr>
              <a:t>Graphic Organizer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130701" y="3891015"/>
            <a:ext cx="31552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Times-Bold"/>
                <a:ea typeface="Calibri"/>
                <a:cs typeface="Times-Bold"/>
              </a:rPr>
              <a:t>Mnemonic Device: FOIL 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7086600" y="1752600"/>
            <a:ext cx="1461325" cy="1162110"/>
            <a:chOff x="7086600" y="1752600"/>
            <a:chExt cx="1461325" cy="1162110"/>
          </a:xfrm>
        </p:grpSpPr>
        <p:grpSp>
          <p:nvGrpSpPr>
            <p:cNvPr id="54" name="Group 53"/>
            <p:cNvGrpSpPr/>
            <p:nvPr/>
          </p:nvGrpSpPr>
          <p:grpSpPr>
            <a:xfrm>
              <a:off x="8053450" y="1752600"/>
              <a:ext cx="254000" cy="654012"/>
              <a:chOff x="4841176" y="1828800"/>
              <a:chExt cx="381000" cy="990600"/>
            </a:xfrm>
          </p:grpSpPr>
          <p:sp>
            <p:nvSpPr>
              <p:cNvPr id="55" name="Rectangle 54"/>
              <p:cNvSpPr/>
              <p:nvPr/>
            </p:nvSpPr>
            <p:spPr>
              <a:xfrm rot="16200000">
                <a:off x="4572000" y="2190750"/>
                <a:ext cx="990600" cy="26670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4841176" y="1981200"/>
                <a:ext cx="381000" cy="6060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x</a:t>
                </a:r>
                <a:endParaRPr lang="en-US" sz="2000" dirty="0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7086600" y="1752600"/>
              <a:ext cx="1461325" cy="1162110"/>
              <a:chOff x="7086600" y="1752600"/>
              <a:chExt cx="1461325" cy="1162110"/>
            </a:xfrm>
          </p:grpSpPr>
          <p:grpSp>
            <p:nvGrpSpPr>
              <p:cNvPr id="51" name="Group 50"/>
              <p:cNvGrpSpPr/>
              <p:nvPr/>
            </p:nvGrpSpPr>
            <p:grpSpPr>
              <a:xfrm>
                <a:off x="7086600" y="1752600"/>
                <a:ext cx="660400" cy="609600"/>
                <a:chOff x="4953000" y="304800"/>
                <a:chExt cx="990600" cy="990600"/>
              </a:xfrm>
            </p:grpSpPr>
            <p:sp>
              <p:nvSpPr>
                <p:cNvPr id="52" name="Rectangle 51"/>
                <p:cNvSpPr/>
                <p:nvPr/>
              </p:nvSpPr>
              <p:spPr>
                <a:xfrm>
                  <a:off x="4953000" y="304800"/>
                  <a:ext cx="990600" cy="990600"/>
                </a:xfrm>
                <a:prstGeom prst="rect">
                  <a:avLst/>
                </a:prstGeom>
                <a:solidFill>
                  <a:srgbClr val="1557DB"/>
                </a:solidFill>
                <a:ln>
                  <a:solidFill>
                    <a:srgbClr val="2910E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TextBox 52"/>
                <p:cNvSpPr txBox="1"/>
                <p:nvPr/>
              </p:nvSpPr>
              <p:spPr>
                <a:xfrm>
                  <a:off x="5180363" y="430788"/>
                  <a:ext cx="723900" cy="6501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dirty="0" smtClean="0"/>
                    <a:t>x</a:t>
                  </a:r>
                  <a:r>
                    <a:rPr lang="en-US" sz="2000" baseline="30000" dirty="0" smtClean="0"/>
                    <a:t>2</a:t>
                  </a:r>
                  <a:endParaRPr lang="en-US" sz="2000" baseline="30000" dirty="0"/>
                </a:p>
              </p:txBody>
            </p:sp>
          </p:grpSp>
          <p:grpSp>
            <p:nvGrpSpPr>
              <p:cNvPr id="76" name="Group 75"/>
              <p:cNvGrpSpPr/>
              <p:nvPr/>
            </p:nvGrpSpPr>
            <p:grpSpPr>
              <a:xfrm>
                <a:off x="7086600" y="2514600"/>
                <a:ext cx="660400" cy="400110"/>
                <a:chOff x="4953000" y="1244025"/>
                <a:chExt cx="990600" cy="606026"/>
              </a:xfrm>
            </p:grpSpPr>
            <p:sp>
              <p:nvSpPr>
                <p:cNvPr id="77" name="Rectangle 76"/>
                <p:cNvSpPr/>
                <p:nvPr/>
              </p:nvSpPr>
              <p:spPr>
                <a:xfrm>
                  <a:off x="4953000" y="1464129"/>
                  <a:ext cx="990600" cy="266700"/>
                </a:xfrm>
                <a:prstGeom prst="rect">
                  <a:avLst/>
                </a:prstGeom>
                <a:solidFill>
                  <a:srgbClr val="00B050"/>
                </a:solidFill>
                <a:ln>
                  <a:solidFill>
                    <a:srgbClr val="92D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TextBox 79"/>
                <p:cNvSpPr txBox="1"/>
                <p:nvPr/>
              </p:nvSpPr>
              <p:spPr>
                <a:xfrm>
                  <a:off x="5257800" y="1244025"/>
                  <a:ext cx="533400" cy="6060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dirty="0" smtClean="0"/>
                    <a:t>x</a:t>
                  </a:r>
                  <a:endParaRPr lang="en-US" sz="2000" dirty="0"/>
                </a:p>
              </p:txBody>
            </p:sp>
          </p:grpSp>
          <p:grpSp>
            <p:nvGrpSpPr>
              <p:cNvPr id="97" name="Group 96"/>
              <p:cNvGrpSpPr/>
              <p:nvPr/>
            </p:nvGrpSpPr>
            <p:grpSpPr>
              <a:xfrm>
                <a:off x="8293925" y="1752601"/>
                <a:ext cx="254000" cy="654012"/>
                <a:chOff x="4858988" y="1828800"/>
                <a:chExt cx="381000" cy="990600"/>
              </a:xfrm>
            </p:grpSpPr>
            <p:sp>
              <p:nvSpPr>
                <p:cNvPr id="98" name="Rectangle 97"/>
                <p:cNvSpPr/>
                <p:nvPr/>
              </p:nvSpPr>
              <p:spPr>
                <a:xfrm rot="16200000">
                  <a:off x="4572000" y="2190750"/>
                  <a:ext cx="990600" cy="266700"/>
                </a:xfrm>
                <a:prstGeom prst="rect">
                  <a:avLst/>
                </a:prstGeom>
                <a:solidFill>
                  <a:srgbClr val="00B050"/>
                </a:solidFill>
                <a:ln>
                  <a:solidFill>
                    <a:srgbClr val="92D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9" name="TextBox 98"/>
                <p:cNvSpPr txBox="1"/>
                <p:nvPr/>
              </p:nvSpPr>
              <p:spPr>
                <a:xfrm>
                  <a:off x="4858988" y="1981200"/>
                  <a:ext cx="381000" cy="60602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dirty="0" smtClean="0"/>
                    <a:t>x</a:t>
                  </a:r>
                  <a:endParaRPr lang="en-US" sz="2000" dirty="0"/>
                </a:p>
              </p:txBody>
            </p:sp>
          </p:grpSp>
          <p:grpSp>
            <p:nvGrpSpPr>
              <p:cNvPr id="9" name="Group 8"/>
              <p:cNvGrpSpPr/>
              <p:nvPr/>
            </p:nvGrpSpPr>
            <p:grpSpPr>
              <a:xfrm>
                <a:off x="8117775" y="2662050"/>
                <a:ext cx="406400" cy="175074"/>
                <a:chOff x="8117775" y="2662050"/>
                <a:chExt cx="406400" cy="175074"/>
              </a:xfrm>
            </p:grpSpPr>
            <p:sp>
              <p:nvSpPr>
                <p:cNvPr id="89" name="Rectangle 88"/>
                <p:cNvSpPr/>
                <p:nvPr/>
              </p:nvSpPr>
              <p:spPr>
                <a:xfrm rot="16200000">
                  <a:off x="8119138" y="2660687"/>
                  <a:ext cx="175074" cy="177800"/>
                </a:xfrm>
                <a:prstGeom prst="rect">
                  <a:avLst/>
                </a:prstGeom>
                <a:solidFill>
                  <a:srgbClr val="FFFF00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0" name="Rectangle 99"/>
                <p:cNvSpPr/>
                <p:nvPr/>
              </p:nvSpPr>
              <p:spPr>
                <a:xfrm rot="16200000">
                  <a:off x="8347738" y="2660687"/>
                  <a:ext cx="175074" cy="177800"/>
                </a:xfrm>
                <a:prstGeom prst="rect">
                  <a:avLst/>
                </a:prstGeom>
                <a:solidFill>
                  <a:srgbClr val="FFFF00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7" name="Group 6"/>
          <p:cNvGrpSpPr/>
          <p:nvPr/>
        </p:nvGrpSpPr>
        <p:grpSpPr>
          <a:xfrm>
            <a:off x="651473" y="2142218"/>
            <a:ext cx="506364" cy="1328491"/>
            <a:chOff x="1066800" y="1583877"/>
            <a:chExt cx="506364" cy="1328491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1478288" y="1583877"/>
              <a:ext cx="0" cy="990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4"/>
            <p:cNvGrpSpPr/>
            <p:nvPr/>
          </p:nvGrpSpPr>
          <p:grpSpPr>
            <a:xfrm>
              <a:off x="1066800" y="1591505"/>
              <a:ext cx="506364" cy="1320863"/>
              <a:chOff x="1066800" y="1591505"/>
              <a:chExt cx="506364" cy="1320863"/>
            </a:xfrm>
          </p:grpSpPr>
          <p:cxnSp>
            <p:nvCxnSpPr>
              <p:cNvPr id="31" name="Straight Connector 30"/>
              <p:cNvCxnSpPr/>
              <p:nvPr/>
            </p:nvCxnSpPr>
            <p:spPr>
              <a:xfrm flipV="1">
                <a:off x="1478288" y="2665045"/>
                <a:ext cx="0" cy="24732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" name="Group 3"/>
              <p:cNvGrpSpPr/>
              <p:nvPr/>
            </p:nvGrpSpPr>
            <p:grpSpPr>
              <a:xfrm>
                <a:off x="1173488" y="1591505"/>
                <a:ext cx="304800" cy="958720"/>
                <a:chOff x="1173488" y="1591505"/>
                <a:chExt cx="304800" cy="958720"/>
              </a:xfrm>
            </p:grpSpPr>
            <p:sp>
              <p:nvSpPr>
                <p:cNvPr id="67" name="Rectangle 66"/>
                <p:cNvSpPr/>
                <p:nvPr/>
              </p:nvSpPr>
              <p:spPr>
                <a:xfrm>
                  <a:off x="1212462" y="1591505"/>
                  <a:ext cx="197238" cy="958720"/>
                </a:xfrm>
                <a:prstGeom prst="rect">
                  <a:avLst/>
                </a:prstGeom>
                <a:solidFill>
                  <a:srgbClr val="00B050"/>
                </a:solidFill>
                <a:ln>
                  <a:solidFill>
                    <a:srgbClr val="92D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1173488" y="1835813"/>
                  <a:ext cx="3048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x</a:t>
                  </a:r>
                  <a:endParaRPr lang="en-US" dirty="0"/>
                </a:p>
              </p:txBody>
            </p:sp>
          </p:grpSp>
          <p:grpSp>
            <p:nvGrpSpPr>
              <p:cNvPr id="3" name="Group 2"/>
              <p:cNvGrpSpPr/>
              <p:nvPr/>
            </p:nvGrpSpPr>
            <p:grpSpPr>
              <a:xfrm>
                <a:off x="1066800" y="2631530"/>
                <a:ext cx="506364" cy="276999"/>
                <a:chOff x="1066800" y="2631530"/>
                <a:chExt cx="506364" cy="276999"/>
              </a:xfrm>
            </p:grpSpPr>
            <p:sp>
              <p:nvSpPr>
                <p:cNvPr id="92" name="TextBox 91"/>
                <p:cNvSpPr txBox="1"/>
                <p:nvPr/>
              </p:nvSpPr>
              <p:spPr>
                <a:xfrm>
                  <a:off x="1212462" y="2635735"/>
                  <a:ext cx="197238" cy="256817"/>
                </a:xfrm>
                <a:prstGeom prst="rect">
                  <a:avLst/>
                </a:prstGeom>
                <a:solidFill>
                  <a:srgbClr val="FFFF00"/>
                </a:solidFill>
                <a:ln>
                  <a:solidFill>
                    <a:srgbClr val="FFCC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en-US" sz="1400" dirty="0"/>
                </a:p>
              </p:txBody>
            </p:sp>
            <p:sp>
              <p:nvSpPr>
                <p:cNvPr id="94" name="TextBox 93"/>
                <p:cNvSpPr txBox="1"/>
                <p:nvPr/>
              </p:nvSpPr>
              <p:spPr>
                <a:xfrm>
                  <a:off x="1066800" y="2631530"/>
                  <a:ext cx="506364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 smtClean="0"/>
                    <a:t>+1</a:t>
                  </a:r>
                  <a:endParaRPr lang="en-US" sz="1200" dirty="0"/>
                </a:p>
              </p:txBody>
            </p:sp>
          </p:grpSp>
        </p:grpSp>
      </p:grpSp>
      <p:grpSp>
        <p:nvGrpSpPr>
          <p:cNvPr id="6" name="Group 5"/>
          <p:cNvGrpSpPr/>
          <p:nvPr/>
        </p:nvGrpSpPr>
        <p:grpSpPr>
          <a:xfrm>
            <a:off x="1145962" y="1714322"/>
            <a:ext cx="1700645" cy="369332"/>
            <a:chOff x="1561289" y="1155981"/>
            <a:chExt cx="1700645" cy="369332"/>
          </a:xfrm>
        </p:grpSpPr>
        <p:cxnSp>
          <p:nvCxnSpPr>
            <p:cNvPr id="27" name="Straight Connector 26"/>
            <p:cNvCxnSpPr/>
            <p:nvPr/>
          </p:nvCxnSpPr>
          <p:spPr>
            <a:xfrm>
              <a:off x="1561289" y="1511160"/>
              <a:ext cx="990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2633163" y="1511160"/>
              <a:ext cx="2667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2979773" y="1511160"/>
              <a:ext cx="2667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6" name="Group 95"/>
            <p:cNvGrpSpPr/>
            <p:nvPr/>
          </p:nvGrpSpPr>
          <p:grpSpPr>
            <a:xfrm rot="5400000">
              <a:off x="1881062" y="861287"/>
              <a:ext cx="369332" cy="958720"/>
              <a:chOff x="1105597" y="1591505"/>
              <a:chExt cx="369332" cy="958720"/>
            </a:xfrm>
          </p:grpSpPr>
          <p:sp>
            <p:nvSpPr>
              <p:cNvPr id="101" name="Rectangle 100"/>
              <p:cNvSpPr/>
              <p:nvPr/>
            </p:nvSpPr>
            <p:spPr>
              <a:xfrm>
                <a:off x="1212462" y="1591505"/>
                <a:ext cx="197238" cy="95872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2" name="TextBox 101"/>
              <p:cNvSpPr txBox="1"/>
              <p:nvPr/>
            </p:nvSpPr>
            <p:spPr>
              <a:xfrm rot="16200000">
                <a:off x="1137863" y="1835813"/>
                <a:ext cx="304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x</a:t>
                </a:r>
                <a:endParaRPr lang="en-US" dirty="0"/>
              </a:p>
            </p:txBody>
          </p:sp>
        </p:grpSp>
        <p:grpSp>
          <p:nvGrpSpPr>
            <p:cNvPr id="103" name="Group 102"/>
            <p:cNvGrpSpPr/>
            <p:nvPr/>
          </p:nvGrpSpPr>
          <p:grpSpPr>
            <a:xfrm>
              <a:off x="2597537" y="1218710"/>
              <a:ext cx="362323" cy="276999"/>
              <a:chOff x="1196247" y="2635004"/>
              <a:chExt cx="266274" cy="295576"/>
            </a:xfrm>
          </p:grpSpPr>
          <p:sp>
            <p:nvSpPr>
              <p:cNvPr id="104" name="TextBox 103"/>
              <p:cNvSpPr txBox="1"/>
              <p:nvPr/>
            </p:nvSpPr>
            <p:spPr>
              <a:xfrm>
                <a:off x="1221189" y="2682097"/>
                <a:ext cx="183238" cy="210455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rgbClr val="FFCC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05" name="TextBox 104"/>
              <p:cNvSpPr txBox="1"/>
              <p:nvPr/>
            </p:nvSpPr>
            <p:spPr>
              <a:xfrm>
                <a:off x="1196247" y="2635004"/>
                <a:ext cx="266274" cy="2955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/>
                  <a:t>+1</a:t>
                </a:r>
                <a:endParaRPr lang="en-US" sz="1200" dirty="0"/>
              </a:p>
            </p:txBody>
          </p:sp>
        </p:grpSp>
        <p:grpSp>
          <p:nvGrpSpPr>
            <p:cNvPr id="106" name="Group 105"/>
            <p:cNvGrpSpPr/>
            <p:nvPr/>
          </p:nvGrpSpPr>
          <p:grpSpPr>
            <a:xfrm>
              <a:off x="2916811" y="1229403"/>
              <a:ext cx="345123" cy="283952"/>
              <a:chOff x="1181466" y="2650572"/>
              <a:chExt cx="253634" cy="302995"/>
            </a:xfrm>
          </p:grpSpPr>
          <p:sp>
            <p:nvSpPr>
              <p:cNvPr id="107" name="TextBox 106"/>
              <p:cNvSpPr txBox="1"/>
              <p:nvPr/>
            </p:nvSpPr>
            <p:spPr>
              <a:xfrm>
                <a:off x="1229916" y="2686246"/>
                <a:ext cx="193818" cy="206305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rgbClr val="FFCC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08" name="TextBox 107"/>
              <p:cNvSpPr txBox="1"/>
              <p:nvPr/>
            </p:nvSpPr>
            <p:spPr>
              <a:xfrm>
                <a:off x="1181466" y="2650572"/>
                <a:ext cx="253634" cy="3029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/>
                  <a:t>+1</a:t>
                </a:r>
                <a:endParaRPr lang="en-US" sz="1200" dirty="0"/>
              </a:p>
            </p:txBody>
          </p:sp>
        </p:grpSp>
      </p:grpSp>
      <p:sp>
        <p:nvSpPr>
          <p:cNvPr id="12" name="TextBox 11"/>
          <p:cNvSpPr txBox="1"/>
          <p:nvPr/>
        </p:nvSpPr>
        <p:spPr>
          <a:xfrm>
            <a:off x="2564446" y="2509715"/>
            <a:ext cx="21385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70C0"/>
                </a:solidFill>
                <a:latin typeface="Times-Bold"/>
                <a:ea typeface="Calibri"/>
                <a:cs typeface="Times-Bold"/>
              </a:rPr>
              <a:t>x</a:t>
            </a:r>
            <a:r>
              <a:rPr lang="en-US" sz="1600" b="1" baseline="30000" dirty="0">
                <a:solidFill>
                  <a:srgbClr val="0070C0"/>
                </a:solidFill>
                <a:latin typeface="Times-Bold"/>
                <a:ea typeface="Calibri"/>
                <a:cs typeface="Times-Bold"/>
              </a:rPr>
              <a:t>2</a:t>
            </a:r>
            <a:r>
              <a:rPr lang="en-US" sz="1600" b="1" dirty="0">
                <a:solidFill>
                  <a:srgbClr val="FF0000"/>
                </a:solidFill>
                <a:latin typeface="Times-Bold"/>
                <a:ea typeface="Calibri"/>
                <a:cs typeface="Times-Bold"/>
              </a:rPr>
              <a:t> </a:t>
            </a:r>
            <a:r>
              <a:rPr lang="en-US" sz="1600" b="1" dirty="0">
                <a:solidFill>
                  <a:srgbClr val="00B050"/>
                </a:solidFill>
                <a:latin typeface="Times-Bold"/>
                <a:ea typeface="Calibri"/>
                <a:cs typeface="Times-Bold"/>
              </a:rPr>
              <a:t>+ 3x </a:t>
            </a:r>
            <a:r>
              <a:rPr lang="en-US" sz="1600" b="1" dirty="0">
                <a:solidFill>
                  <a:srgbClr val="FFCC00"/>
                </a:solidFill>
                <a:latin typeface="Times-Bold"/>
                <a:ea typeface="Calibri"/>
                <a:cs typeface="Times-Bold"/>
              </a:rPr>
              <a:t>+ 2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2434075" y="4695677"/>
            <a:ext cx="47017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</a:rPr>
              <a:t>F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2764773" y="4695676"/>
            <a:ext cx="740427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B050"/>
                </a:solidFill>
              </a:rPr>
              <a:t>+O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3360734" y="4679851"/>
            <a:ext cx="740427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B050"/>
                </a:solidFill>
              </a:rPr>
              <a:t>+I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3802125" y="4683825"/>
            <a:ext cx="740427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CC00"/>
                </a:solidFill>
              </a:rPr>
              <a:t>+L</a:t>
            </a:r>
            <a:endParaRPr lang="en-US" sz="3200" dirty="0">
              <a:solidFill>
                <a:srgbClr val="FFCC00"/>
              </a:solidFill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2381304" y="4806323"/>
            <a:ext cx="358174" cy="3346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/>
          <p:cNvSpPr/>
          <p:nvPr/>
        </p:nvSpPr>
        <p:spPr>
          <a:xfrm>
            <a:off x="2875933" y="4766693"/>
            <a:ext cx="506163" cy="3913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Rectangle 128"/>
          <p:cNvSpPr/>
          <p:nvPr/>
        </p:nvSpPr>
        <p:spPr>
          <a:xfrm>
            <a:off x="3398551" y="4753925"/>
            <a:ext cx="506163" cy="3913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129"/>
          <p:cNvSpPr/>
          <p:nvPr/>
        </p:nvSpPr>
        <p:spPr>
          <a:xfrm>
            <a:off x="3848079" y="4755233"/>
            <a:ext cx="506163" cy="3913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 130"/>
          <p:cNvSpPr/>
          <p:nvPr/>
        </p:nvSpPr>
        <p:spPr>
          <a:xfrm>
            <a:off x="6985093" y="5363232"/>
            <a:ext cx="506163" cy="3913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/>
          <p:cNvSpPr/>
          <p:nvPr/>
        </p:nvSpPr>
        <p:spPr>
          <a:xfrm>
            <a:off x="6401678" y="5343815"/>
            <a:ext cx="506163" cy="3913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 132"/>
          <p:cNvSpPr/>
          <p:nvPr/>
        </p:nvSpPr>
        <p:spPr>
          <a:xfrm>
            <a:off x="5596746" y="5423559"/>
            <a:ext cx="737592" cy="2924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/>
          <p:cNvSpPr/>
          <p:nvPr/>
        </p:nvSpPr>
        <p:spPr>
          <a:xfrm>
            <a:off x="5056438" y="5324645"/>
            <a:ext cx="506163" cy="3913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Title 1"/>
          <p:cNvSpPr txBox="1">
            <a:spLocks/>
          </p:cNvSpPr>
          <p:nvPr/>
        </p:nvSpPr>
        <p:spPr>
          <a:xfrm>
            <a:off x="662875" y="0"/>
            <a:ext cx="7772400" cy="6397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/>
              <a:t>Multiplying Polynomials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6343179" y="1768576"/>
            <a:ext cx="5475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09" name="TextBox 108"/>
          <p:cNvSpPr txBox="1"/>
          <p:nvPr/>
        </p:nvSpPr>
        <p:spPr>
          <a:xfrm>
            <a:off x="7217465" y="1068613"/>
            <a:ext cx="5475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10" name="TextBox 109"/>
          <p:cNvSpPr txBox="1"/>
          <p:nvPr/>
        </p:nvSpPr>
        <p:spPr>
          <a:xfrm>
            <a:off x="8020243" y="1078343"/>
            <a:ext cx="740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+ 2</a:t>
            </a:r>
            <a:endParaRPr lang="en-US" sz="2800" dirty="0"/>
          </a:p>
        </p:txBody>
      </p:sp>
      <p:sp>
        <p:nvSpPr>
          <p:cNvPr id="111" name="TextBox 110"/>
          <p:cNvSpPr txBox="1"/>
          <p:nvPr/>
        </p:nvSpPr>
        <p:spPr>
          <a:xfrm>
            <a:off x="6114371" y="2501876"/>
            <a:ext cx="740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+ 1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4049048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82" grpId="0" animBg="1"/>
      <p:bldP spid="84" grpId="0" animBg="1"/>
      <p:bldP spid="85" grpId="0" animBg="1"/>
      <p:bldP spid="86" grpId="0" animBg="1"/>
      <p:bldP spid="46" grpId="0"/>
      <p:bldP spid="47" grpId="0"/>
      <p:bldP spid="50" grpId="0"/>
      <p:bldP spid="12" grpId="0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8" grpId="0"/>
      <p:bldP spid="109" grpId="0"/>
      <p:bldP spid="110" grpId="0"/>
      <p:bldP spid="1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Checking your work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2590800" y="1447800"/>
                <a:ext cx="4191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i="1" dirty="0" smtClean="0">
                    <a:latin typeface="Cambria Math"/>
                  </a:rPr>
                  <a:t>Factor by Grouping </a:t>
                </a:r>
              </a:p>
              <a:p>
                <a:endParaRPr lang="en-US" sz="320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3200" b="0" i="1" smtClean="0">
                          <a:latin typeface="Cambria Math"/>
                        </a:rPr>
                        <m:t>+2</m:t>
                      </m:r>
                      <m:r>
                        <a:rPr lang="en-US" sz="3200" b="0" i="1" smtClean="0">
                          <a:latin typeface="Cambria Math"/>
                        </a:rPr>
                        <m:t>𝑥</m:t>
                      </m:r>
                      <m:r>
                        <a:rPr lang="en-US" sz="3200" b="0" i="1" smtClean="0">
                          <a:latin typeface="Cambria Math"/>
                        </a:rPr>
                        <m:t>+</m:t>
                      </m:r>
                      <m:r>
                        <a:rPr lang="en-US" sz="3200" b="0" i="1" smtClean="0">
                          <a:latin typeface="Cambria Math"/>
                        </a:rPr>
                        <m:t>𝑥</m:t>
                      </m:r>
                      <m:r>
                        <a:rPr lang="en-US" sz="3200" b="0" i="1" smtClean="0">
                          <a:latin typeface="Cambria Math"/>
                        </a:rPr>
                        <m:t>+2</m:t>
                      </m:r>
                    </m:oMath>
                  </m:oMathPara>
                </a14:m>
                <a:endParaRPr lang="en-US" sz="3200" b="0" dirty="0" smtClean="0"/>
              </a:p>
              <a:p>
                <a:pPr algn="ctr"/>
                <a:r>
                  <a:rPr lang="en-US" sz="3200" dirty="0" smtClean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200" i="1">
                        <a:latin typeface="Cambria Math"/>
                      </a:rPr>
                      <m:t>+</m:t>
                    </m:r>
                    <m:r>
                      <a:rPr lang="en-US" sz="3200" b="0" i="1" smtClean="0">
                        <a:latin typeface="Cambria Math"/>
                      </a:rPr>
                      <m:t>2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b="0" i="0" smtClean="0">
                        <a:latin typeface="Cambria Math"/>
                      </a:rPr>
                      <m:t>)</m:t>
                    </m:r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0" smtClean="0">
                            <a:latin typeface="Cambria Math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/>
                          </a:rPr>
                          <m:t>x</m:t>
                        </m:r>
                        <m:r>
                          <a:rPr lang="en-US" sz="3200" b="0" i="0" smtClean="0">
                            <a:latin typeface="Cambria Math"/>
                          </a:rPr>
                          <m:t>+</m:t>
                        </m:r>
                        <m:r>
                          <a:rPr lang="en-US" sz="3200" b="0" i="1" smtClean="0">
                            <a:latin typeface="Cambria Math"/>
                          </a:rPr>
                          <m:t>2</m:t>
                        </m:r>
                      </m:e>
                    </m:d>
                  </m:oMath>
                </a14:m>
                <a:endParaRPr lang="en-US" sz="3200" b="0" dirty="0" smtClean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/>
                        </a:rPr>
                        <m:t>𝑥</m:t>
                      </m:r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>
                              <a:latin typeface="Cambria Math"/>
                            </a:rPr>
                            <m:t>𝑥</m:t>
                          </m:r>
                          <m:r>
                            <a:rPr lang="en-US" sz="3200" i="1">
                              <a:latin typeface="Cambria Math"/>
                            </a:rPr>
                            <m:t>+2</m:t>
                          </m:r>
                        </m:e>
                      </m:d>
                      <m:r>
                        <a:rPr lang="en-US" sz="3200" i="1">
                          <a:latin typeface="Cambria Math"/>
                        </a:rPr>
                        <m:t>+</m:t>
                      </m:r>
                      <m:r>
                        <a:rPr lang="en-US" sz="3200" b="0" i="1" smtClean="0">
                          <a:latin typeface="Cambria Math"/>
                        </a:rPr>
                        <m:t>1</m:t>
                      </m:r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>
                              <a:latin typeface="Cambria Math"/>
                            </a:rPr>
                            <m:t>𝑥</m:t>
                          </m:r>
                          <m:r>
                            <a:rPr lang="en-US" sz="3200" i="1">
                              <a:latin typeface="Cambria Math"/>
                            </a:rPr>
                            <m:t>+2</m:t>
                          </m:r>
                        </m:e>
                      </m:d>
                    </m:oMath>
                  </m:oMathPara>
                </a14:m>
                <a:endParaRPr lang="en-US" sz="3200" dirty="0" smtClean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/>
                        </a:rPr>
                        <m:t>(</m:t>
                      </m:r>
                      <m:r>
                        <a:rPr lang="en-US" sz="3200" i="1">
                          <a:latin typeface="Cambria Math"/>
                        </a:rPr>
                        <m:t>𝑥</m:t>
                      </m:r>
                      <m:r>
                        <a:rPr lang="en-US" sz="3200" b="0" i="1" smtClean="0">
                          <a:latin typeface="Cambria Math"/>
                        </a:rPr>
                        <m:t>+1)</m:t>
                      </m:r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>
                              <a:latin typeface="Cambria Math"/>
                            </a:rPr>
                            <m:t>𝑥</m:t>
                          </m:r>
                          <m:r>
                            <a:rPr lang="en-US" sz="3200" i="1">
                              <a:latin typeface="Cambria Math"/>
                            </a:rPr>
                            <m:t>+2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1447800"/>
                <a:ext cx="4191000" cy="3046988"/>
              </a:xfrm>
              <a:prstGeom prst="rect">
                <a:avLst/>
              </a:prstGeom>
              <a:blipFill rotWithShape="1">
                <a:blip r:embed="rId2"/>
                <a:stretch>
                  <a:fillRect l="-3634" t="-2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993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62875" y="0"/>
            <a:ext cx="7772400" cy="381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/>
              <a:t>Multiplying Polynomials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1695450" y="676633"/>
            <a:ext cx="2819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prstClr val="black"/>
                </a:solidFill>
              </a:rPr>
              <a:t>(x + 2)( x + 3)</a:t>
            </a:r>
            <a:endParaRPr lang="en-US" sz="3200" dirty="0">
              <a:solidFill>
                <a:prstClr val="black"/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2228850" y="1743433"/>
            <a:ext cx="990600" cy="990600"/>
            <a:chOff x="4953000" y="304800"/>
            <a:chExt cx="990600" cy="990600"/>
          </a:xfrm>
        </p:grpSpPr>
        <p:sp>
          <p:nvSpPr>
            <p:cNvPr id="17" name="Rectangle 16"/>
            <p:cNvSpPr/>
            <p:nvPr/>
          </p:nvSpPr>
          <p:spPr>
            <a:xfrm>
              <a:off x="4953000" y="304800"/>
              <a:ext cx="990600" cy="990600"/>
            </a:xfrm>
            <a:prstGeom prst="rect">
              <a:avLst/>
            </a:prstGeom>
            <a:solidFill>
              <a:srgbClr val="1557DB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257800" y="482025"/>
              <a:ext cx="533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r>
                <a:rPr lang="en-US" sz="3200" baseline="30000" dirty="0" smtClean="0"/>
                <a:t>2</a:t>
              </a:r>
              <a:endParaRPr lang="en-US" sz="320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228850" y="2581633"/>
            <a:ext cx="990600" cy="584775"/>
            <a:chOff x="4953000" y="1244025"/>
            <a:chExt cx="990600" cy="584775"/>
          </a:xfrm>
          <a:solidFill>
            <a:srgbClr val="00B050"/>
          </a:solidFill>
        </p:grpSpPr>
        <p:sp>
          <p:nvSpPr>
            <p:cNvPr id="20" name="Rectangle 19"/>
            <p:cNvSpPr/>
            <p:nvPr/>
          </p:nvSpPr>
          <p:spPr>
            <a:xfrm>
              <a:off x="4953000" y="1464129"/>
              <a:ext cx="990600" cy="266700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257800" y="1244025"/>
              <a:ext cx="5334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endParaRPr lang="en-US" sz="32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228850" y="2962633"/>
            <a:ext cx="990600" cy="584775"/>
            <a:chOff x="4953000" y="1244025"/>
            <a:chExt cx="990600" cy="584775"/>
          </a:xfrm>
          <a:solidFill>
            <a:srgbClr val="00B050"/>
          </a:solidFill>
        </p:grpSpPr>
        <p:sp>
          <p:nvSpPr>
            <p:cNvPr id="23" name="Rectangle 22"/>
            <p:cNvSpPr/>
            <p:nvPr/>
          </p:nvSpPr>
          <p:spPr>
            <a:xfrm>
              <a:off x="4953000" y="1464129"/>
              <a:ext cx="990600" cy="266700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257800" y="1244025"/>
              <a:ext cx="5334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endParaRPr lang="en-US" sz="3200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228850" y="3343633"/>
            <a:ext cx="990600" cy="584775"/>
            <a:chOff x="4953000" y="1244025"/>
            <a:chExt cx="990600" cy="584775"/>
          </a:xfrm>
          <a:solidFill>
            <a:srgbClr val="00B050"/>
          </a:solidFill>
        </p:grpSpPr>
        <p:sp>
          <p:nvSpPr>
            <p:cNvPr id="26" name="Rectangle 25"/>
            <p:cNvSpPr/>
            <p:nvPr/>
          </p:nvSpPr>
          <p:spPr>
            <a:xfrm>
              <a:off x="4953000" y="1464129"/>
              <a:ext cx="990600" cy="266700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257800" y="1244025"/>
              <a:ext cx="5334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endParaRPr lang="en-US" sz="3200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219450" y="1743433"/>
            <a:ext cx="381000" cy="990600"/>
            <a:chOff x="4876800" y="1828800"/>
            <a:chExt cx="381000" cy="990600"/>
          </a:xfrm>
          <a:solidFill>
            <a:srgbClr val="00B050"/>
          </a:solidFill>
        </p:grpSpPr>
        <p:sp>
          <p:nvSpPr>
            <p:cNvPr id="29" name="Rectangle 28"/>
            <p:cNvSpPr/>
            <p:nvPr/>
          </p:nvSpPr>
          <p:spPr>
            <a:xfrm rot="16200000">
              <a:off x="4572000" y="2190750"/>
              <a:ext cx="990600" cy="266700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876800" y="1981200"/>
              <a:ext cx="3810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endParaRPr lang="en-US" sz="3200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600450" y="1743433"/>
            <a:ext cx="381000" cy="990600"/>
            <a:chOff x="4876800" y="1828800"/>
            <a:chExt cx="381000" cy="990600"/>
          </a:xfrm>
          <a:solidFill>
            <a:srgbClr val="00B050"/>
          </a:solidFill>
        </p:grpSpPr>
        <p:sp>
          <p:nvSpPr>
            <p:cNvPr id="32" name="Rectangle 31"/>
            <p:cNvSpPr/>
            <p:nvPr/>
          </p:nvSpPr>
          <p:spPr>
            <a:xfrm rot="16200000">
              <a:off x="4572000" y="2190750"/>
              <a:ext cx="990600" cy="2667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876800" y="1981200"/>
              <a:ext cx="3810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endParaRPr lang="en-US" sz="3200" dirty="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3195700" y="2734033"/>
            <a:ext cx="457200" cy="461665"/>
            <a:chOff x="4876800" y="2819400"/>
            <a:chExt cx="457200" cy="461665"/>
          </a:xfrm>
          <a:solidFill>
            <a:srgbClr val="FFFF00"/>
          </a:solidFill>
        </p:grpSpPr>
        <p:sp>
          <p:nvSpPr>
            <p:cNvPr id="35" name="Rectangle 34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grpFill/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876800" y="2819400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1</a:t>
              </a:r>
              <a:endParaRPr lang="en-US" sz="2400" dirty="0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576700" y="2734033"/>
            <a:ext cx="457200" cy="461665"/>
            <a:chOff x="4876800" y="2819400"/>
            <a:chExt cx="457200" cy="461665"/>
          </a:xfrm>
          <a:solidFill>
            <a:srgbClr val="FFFF00"/>
          </a:solidFill>
        </p:grpSpPr>
        <p:sp>
          <p:nvSpPr>
            <p:cNvPr id="38" name="Rectangle 37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grpFill/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876800" y="2819400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1</a:t>
              </a:r>
              <a:endParaRPr lang="en-US" sz="2400" dirty="0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195700" y="3110568"/>
            <a:ext cx="457200" cy="461665"/>
            <a:chOff x="4876800" y="2819400"/>
            <a:chExt cx="457200" cy="461665"/>
          </a:xfrm>
          <a:solidFill>
            <a:srgbClr val="FFFF00"/>
          </a:solidFill>
        </p:grpSpPr>
        <p:sp>
          <p:nvSpPr>
            <p:cNvPr id="41" name="Rectangle 40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grpFill/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876800" y="2819400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1</a:t>
              </a:r>
              <a:endParaRPr lang="en-US" sz="2400" dirty="0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576700" y="3110568"/>
            <a:ext cx="457200" cy="461665"/>
            <a:chOff x="4876800" y="2819400"/>
            <a:chExt cx="457200" cy="461665"/>
          </a:xfrm>
          <a:solidFill>
            <a:srgbClr val="FFFF00"/>
          </a:solidFill>
        </p:grpSpPr>
        <p:sp>
          <p:nvSpPr>
            <p:cNvPr id="44" name="Rectangle 43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grpFill/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876800" y="2819400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1</a:t>
              </a:r>
              <a:endParaRPr lang="en-US" sz="2400" dirty="0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195700" y="3487103"/>
            <a:ext cx="457200" cy="461665"/>
            <a:chOff x="4876800" y="2819400"/>
            <a:chExt cx="457200" cy="461665"/>
          </a:xfrm>
          <a:solidFill>
            <a:srgbClr val="FFFF00"/>
          </a:solidFill>
        </p:grpSpPr>
        <p:sp>
          <p:nvSpPr>
            <p:cNvPr id="47" name="Rectangle 46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grpFill/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876800" y="2819400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1</a:t>
              </a:r>
              <a:endParaRPr lang="en-US" sz="2400" dirty="0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576700" y="3487103"/>
            <a:ext cx="457200" cy="461665"/>
            <a:chOff x="4876800" y="2819400"/>
            <a:chExt cx="457200" cy="461665"/>
          </a:xfrm>
          <a:solidFill>
            <a:srgbClr val="FFFF00"/>
          </a:solidFill>
        </p:grpSpPr>
        <p:sp>
          <p:nvSpPr>
            <p:cNvPr id="50" name="Rectangle 49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grpFill/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876800" y="2819400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1</a:t>
              </a:r>
              <a:endParaRPr lang="en-US" sz="2400" dirty="0"/>
            </a:p>
          </p:txBody>
        </p:sp>
      </p:grpSp>
      <p:sp>
        <p:nvSpPr>
          <p:cNvPr id="52" name="Rectangle 51"/>
          <p:cNvSpPr/>
          <p:nvPr/>
        </p:nvSpPr>
        <p:spPr>
          <a:xfrm>
            <a:off x="1390650" y="4284645"/>
            <a:ext cx="3352800" cy="58477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x</a:t>
            </a:r>
            <a:r>
              <a:rPr lang="en-US" sz="3200" b="1" baseline="30000" dirty="0" smtClean="0">
                <a:solidFill>
                  <a:srgbClr val="0070C0"/>
                </a:solidFill>
              </a:rPr>
              <a:t>2</a:t>
            </a:r>
            <a:r>
              <a:rPr lang="en-US" sz="3200" b="1" dirty="0" smtClean="0">
                <a:solidFill>
                  <a:srgbClr val="0070C0"/>
                </a:solidFill>
              </a:rPr>
              <a:t> </a:t>
            </a:r>
            <a:r>
              <a:rPr lang="en-US" sz="3200" b="1" dirty="0" smtClean="0">
                <a:solidFill>
                  <a:srgbClr val="00B050"/>
                </a:solidFill>
              </a:rPr>
              <a:t>+ 3x + 2x </a:t>
            </a:r>
            <a:r>
              <a:rPr lang="en-US" sz="3200" b="1" dirty="0" smtClean="0">
                <a:solidFill>
                  <a:srgbClr val="FFC000"/>
                </a:solidFill>
              </a:rPr>
              <a:t>+ 6</a:t>
            </a:r>
          </a:p>
        </p:txBody>
      </p:sp>
      <p:grpSp>
        <p:nvGrpSpPr>
          <p:cNvPr id="88" name="Group 87"/>
          <p:cNvGrpSpPr/>
          <p:nvPr/>
        </p:nvGrpSpPr>
        <p:grpSpPr>
          <a:xfrm>
            <a:off x="2200684" y="1332494"/>
            <a:ext cx="1700645" cy="369332"/>
            <a:chOff x="1561289" y="1155981"/>
            <a:chExt cx="1700645" cy="369332"/>
          </a:xfrm>
        </p:grpSpPr>
        <p:cxnSp>
          <p:nvCxnSpPr>
            <p:cNvPr id="89" name="Straight Connector 88"/>
            <p:cNvCxnSpPr/>
            <p:nvPr/>
          </p:nvCxnSpPr>
          <p:spPr>
            <a:xfrm>
              <a:off x="1561289" y="1511160"/>
              <a:ext cx="990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2633163" y="1511160"/>
              <a:ext cx="2667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2979773" y="1511160"/>
              <a:ext cx="2667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2" name="Group 91"/>
            <p:cNvGrpSpPr/>
            <p:nvPr/>
          </p:nvGrpSpPr>
          <p:grpSpPr>
            <a:xfrm rot="5400000">
              <a:off x="1881062" y="861287"/>
              <a:ext cx="369332" cy="958720"/>
              <a:chOff x="1105597" y="1591505"/>
              <a:chExt cx="369332" cy="958720"/>
            </a:xfrm>
          </p:grpSpPr>
          <p:sp>
            <p:nvSpPr>
              <p:cNvPr id="99" name="Rectangle 98"/>
              <p:cNvSpPr/>
              <p:nvPr/>
            </p:nvSpPr>
            <p:spPr>
              <a:xfrm>
                <a:off x="1212462" y="1591505"/>
                <a:ext cx="197238" cy="95872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0" name="TextBox 99"/>
              <p:cNvSpPr txBox="1"/>
              <p:nvPr/>
            </p:nvSpPr>
            <p:spPr>
              <a:xfrm rot="16200000">
                <a:off x="1137863" y="1835813"/>
                <a:ext cx="304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x</a:t>
                </a:r>
                <a:endParaRPr lang="en-US" dirty="0"/>
              </a:p>
            </p:txBody>
          </p:sp>
        </p:grpSp>
        <p:grpSp>
          <p:nvGrpSpPr>
            <p:cNvPr id="93" name="Group 92"/>
            <p:cNvGrpSpPr/>
            <p:nvPr/>
          </p:nvGrpSpPr>
          <p:grpSpPr>
            <a:xfrm>
              <a:off x="2597537" y="1218710"/>
              <a:ext cx="362323" cy="276999"/>
              <a:chOff x="1196247" y="2635004"/>
              <a:chExt cx="266274" cy="295576"/>
            </a:xfrm>
          </p:grpSpPr>
          <p:sp>
            <p:nvSpPr>
              <p:cNvPr id="97" name="TextBox 96"/>
              <p:cNvSpPr txBox="1"/>
              <p:nvPr/>
            </p:nvSpPr>
            <p:spPr>
              <a:xfrm>
                <a:off x="1221189" y="2682097"/>
                <a:ext cx="183238" cy="210455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rgbClr val="FFCC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1196247" y="2635004"/>
                <a:ext cx="266274" cy="2955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/>
                  <a:t>+1</a:t>
                </a:r>
                <a:endParaRPr lang="en-US" sz="1200" dirty="0"/>
              </a:p>
            </p:txBody>
          </p:sp>
        </p:grpSp>
        <p:grpSp>
          <p:nvGrpSpPr>
            <p:cNvPr id="94" name="Group 93"/>
            <p:cNvGrpSpPr/>
            <p:nvPr/>
          </p:nvGrpSpPr>
          <p:grpSpPr>
            <a:xfrm>
              <a:off x="2916811" y="1229403"/>
              <a:ext cx="345123" cy="283952"/>
              <a:chOff x="1181466" y="2650572"/>
              <a:chExt cx="253634" cy="302995"/>
            </a:xfrm>
          </p:grpSpPr>
          <p:sp>
            <p:nvSpPr>
              <p:cNvPr id="95" name="TextBox 94"/>
              <p:cNvSpPr txBox="1"/>
              <p:nvPr/>
            </p:nvSpPr>
            <p:spPr>
              <a:xfrm>
                <a:off x="1229916" y="2686246"/>
                <a:ext cx="193818" cy="206305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rgbClr val="FFCC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96" name="TextBox 95"/>
              <p:cNvSpPr txBox="1"/>
              <p:nvPr/>
            </p:nvSpPr>
            <p:spPr>
              <a:xfrm>
                <a:off x="1181466" y="2650572"/>
                <a:ext cx="253634" cy="3029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/>
                  <a:t>+1</a:t>
                </a:r>
                <a:endParaRPr lang="en-US" sz="1200" dirty="0"/>
              </a:p>
            </p:txBody>
          </p:sp>
        </p:grpSp>
      </p:grpSp>
      <p:grpSp>
        <p:nvGrpSpPr>
          <p:cNvPr id="125" name="Group 124"/>
          <p:cNvGrpSpPr/>
          <p:nvPr/>
        </p:nvGrpSpPr>
        <p:grpSpPr>
          <a:xfrm>
            <a:off x="1716059" y="1714634"/>
            <a:ext cx="518030" cy="2141987"/>
            <a:chOff x="1549830" y="1714634"/>
            <a:chExt cx="518030" cy="2141987"/>
          </a:xfrm>
        </p:grpSpPr>
        <p:grpSp>
          <p:nvGrpSpPr>
            <p:cNvPr id="124" name="Group 123"/>
            <p:cNvGrpSpPr/>
            <p:nvPr/>
          </p:nvGrpSpPr>
          <p:grpSpPr>
            <a:xfrm>
              <a:off x="1967078" y="3159344"/>
              <a:ext cx="0" cy="653345"/>
              <a:chOff x="2150302" y="3183507"/>
              <a:chExt cx="0" cy="653345"/>
            </a:xfrm>
          </p:grpSpPr>
          <p:cxnSp>
            <p:nvCxnSpPr>
              <p:cNvPr id="115" name="Straight Connector 114"/>
              <p:cNvCxnSpPr/>
              <p:nvPr/>
            </p:nvCxnSpPr>
            <p:spPr>
              <a:xfrm flipV="1">
                <a:off x="2150302" y="3183507"/>
                <a:ext cx="0" cy="24732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>
              <a:xfrm flipV="1">
                <a:off x="2150302" y="3589529"/>
                <a:ext cx="0" cy="24732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1" name="Group 120"/>
            <p:cNvGrpSpPr/>
            <p:nvPr/>
          </p:nvGrpSpPr>
          <p:grpSpPr>
            <a:xfrm>
              <a:off x="1549830" y="1714634"/>
              <a:ext cx="518030" cy="2141987"/>
              <a:chOff x="1719200" y="1737975"/>
              <a:chExt cx="518030" cy="2141987"/>
            </a:xfrm>
          </p:grpSpPr>
          <p:grpSp>
            <p:nvGrpSpPr>
              <p:cNvPr id="101" name="Group 100"/>
              <p:cNvGrpSpPr/>
              <p:nvPr/>
            </p:nvGrpSpPr>
            <p:grpSpPr>
              <a:xfrm>
                <a:off x="1724960" y="1737975"/>
                <a:ext cx="506364" cy="1328491"/>
                <a:chOff x="1066800" y="1583877"/>
                <a:chExt cx="506364" cy="1328491"/>
              </a:xfrm>
            </p:grpSpPr>
            <p:cxnSp>
              <p:nvCxnSpPr>
                <p:cNvPr id="102" name="Straight Connector 101"/>
                <p:cNvCxnSpPr/>
                <p:nvPr/>
              </p:nvCxnSpPr>
              <p:spPr>
                <a:xfrm>
                  <a:off x="1478288" y="1583877"/>
                  <a:ext cx="0" cy="9906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03" name="Group 102"/>
                <p:cNvGrpSpPr/>
                <p:nvPr/>
              </p:nvGrpSpPr>
              <p:grpSpPr>
                <a:xfrm>
                  <a:off x="1066800" y="1591505"/>
                  <a:ext cx="506364" cy="1320863"/>
                  <a:chOff x="1066800" y="1591505"/>
                  <a:chExt cx="506364" cy="1320863"/>
                </a:xfrm>
              </p:grpSpPr>
              <p:cxnSp>
                <p:nvCxnSpPr>
                  <p:cNvPr id="104" name="Straight Connector 103"/>
                  <p:cNvCxnSpPr/>
                  <p:nvPr/>
                </p:nvCxnSpPr>
                <p:spPr>
                  <a:xfrm flipV="1">
                    <a:off x="1478288" y="2665045"/>
                    <a:ext cx="0" cy="247323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05" name="Group 104"/>
                  <p:cNvGrpSpPr/>
                  <p:nvPr/>
                </p:nvGrpSpPr>
                <p:grpSpPr>
                  <a:xfrm>
                    <a:off x="1173488" y="1591505"/>
                    <a:ext cx="304800" cy="958720"/>
                    <a:chOff x="1173488" y="1591505"/>
                    <a:chExt cx="304800" cy="958720"/>
                  </a:xfrm>
                </p:grpSpPr>
                <p:sp>
                  <p:nvSpPr>
                    <p:cNvPr id="109" name="Rectangle 108"/>
                    <p:cNvSpPr/>
                    <p:nvPr/>
                  </p:nvSpPr>
                  <p:spPr>
                    <a:xfrm>
                      <a:off x="1212462" y="1591505"/>
                      <a:ext cx="197238" cy="958720"/>
                    </a:xfrm>
                    <a:prstGeom prst="rect">
                      <a:avLst/>
                    </a:prstGeom>
                    <a:solidFill>
                      <a:srgbClr val="00B050"/>
                    </a:solidFill>
                    <a:ln>
                      <a:solidFill>
                        <a:srgbClr val="92D05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110" name="TextBox 109"/>
                    <p:cNvSpPr txBox="1"/>
                    <p:nvPr/>
                  </p:nvSpPr>
                  <p:spPr>
                    <a:xfrm>
                      <a:off x="1173488" y="1835813"/>
                      <a:ext cx="30480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p:txBody>
                </p:sp>
              </p:grpSp>
              <p:grpSp>
                <p:nvGrpSpPr>
                  <p:cNvPr id="106" name="Group 105"/>
                  <p:cNvGrpSpPr/>
                  <p:nvPr/>
                </p:nvGrpSpPr>
                <p:grpSpPr>
                  <a:xfrm>
                    <a:off x="1066800" y="2631530"/>
                    <a:ext cx="506364" cy="276999"/>
                    <a:chOff x="1066800" y="2631530"/>
                    <a:chExt cx="506364" cy="276999"/>
                  </a:xfrm>
                </p:grpSpPr>
                <p:sp>
                  <p:nvSpPr>
                    <p:cNvPr id="107" name="TextBox 106"/>
                    <p:cNvSpPr txBox="1"/>
                    <p:nvPr/>
                  </p:nvSpPr>
                  <p:spPr>
                    <a:xfrm>
                      <a:off x="1212462" y="2635735"/>
                      <a:ext cx="197238" cy="256817"/>
                    </a:xfrm>
                    <a:prstGeom prst="rect">
                      <a:avLst/>
                    </a:prstGeom>
                    <a:solidFill>
                      <a:srgbClr val="FFFF00"/>
                    </a:solidFill>
                    <a:ln>
                      <a:solidFill>
                        <a:srgbClr val="FFCC00"/>
                      </a:solidFill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endParaRPr lang="en-US" sz="1400" dirty="0"/>
                    </a:p>
                  </p:txBody>
                </p:sp>
                <p:sp>
                  <p:nvSpPr>
                    <p:cNvPr id="108" name="TextBox 107"/>
                    <p:cNvSpPr txBox="1"/>
                    <p:nvPr/>
                  </p:nvSpPr>
                  <p:spPr>
                    <a:xfrm>
                      <a:off x="1066800" y="2631530"/>
                      <a:ext cx="506364" cy="27699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200" dirty="0" smtClean="0"/>
                        <a:t>+1</a:t>
                      </a:r>
                      <a:endParaRPr lang="en-US" sz="1200" dirty="0"/>
                    </a:p>
                  </p:txBody>
                </p:sp>
              </p:grpSp>
            </p:grpSp>
          </p:grpSp>
          <p:grpSp>
            <p:nvGrpSpPr>
              <p:cNvPr id="120" name="Group 119"/>
              <p:cNvGrpSpPr/>
              <p:nvPr/>
            </p:nvGrpSpPr>
            <p:grpSpPr>
              <a:xfrm>
                <a:off x="1719200" y="3177429"/>
                <a:ext cx="518030" cy="702533"/>
                <a:chOff x="1719200" y="3177429"/>
                <a:chExt cx="518030" cy="702533"/>
              </a:xfrm>
            </p:grpSpPr>
            <p:sp>
              <p:nvSpPr>
                <p:cNvPr id="113" name="TextBox 112"/>
                <p:cNvSpPr txBox="1"/>
                <p:nvPr/>
              </p:nvSpPr>
              <p:spPr>
                <a:xfrm>
                  <a:off x="1878775" y="3177429"/>
                  <a:ext cx="197238" cy="256817"/>
                </a:xfrm>
                <a:prstGeom prst="rect">
                  <a:avLst/>
                </a:prstGeom>
                <a:solidFill>
                  <a:srgbClr val="FFFF00"/>
                </a:solidFill>
                <a:ln>
                  <a:solidFill>
                    <a:srgbClr val="FFCC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en-US" sz="1400" dirty="0"/>
                </a:p>
              </p:txBody>
            </p:sp>
            <p:sp>
              <p:nvSpPr>
                <p:cNvPr id="117" name="TextBox 116"/>
                <p:cNvSpPr txBox="1"/>
                <p:nvPr/>
              </p:nvSpPr>
              <p:spPr>
                <a:xfrm>
                  <a:off x="1885429" y="3579213"/>
                  <a:ext cx="197238" cy="256817"/>
                </a:xfrm>
                <a:prstGeom prst="rect">
                  <a:avLst/>
                </a:prstGeom>
                <a:solidFill>
                  <a:srgbClr val="FFFF00"/>
                </a:solidFill>
                <a:ln>
                  <a:solidFill>
                    <a:srgbClr val="FFCC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en-US" sz="1400" dirty="0"/>
                </a:p>
              </p:txBody>
            </p:sp>
            <p:sp>
              <p:nvSpPr>
                <p:cNvPr id="118" name="TextBox 117"/>
                <p:cNvSpPr txBox="1"/>
                <p:nvPr/>
              </p:nvSpPr>
              <p:spPr>
                <a:xfrm>
                  <a:off x="1719200" y="3185513"/>
                  <a:ext cx="506364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 smtClean="0"/>
                    <a:t>+1</a:t>
                  </a:r>
                  <a:endParaRPr lang="en-US" sz="1200" dirty="0"/>
                </a:p>
              </p:txBody>
            </p:sp>
            <p:sp>
              <p:nvSpPr>
                <p:cNvPr id="119" name="TextBox 118"/>
                <p:cNvSpPr txBox="1"/>
                <p:nvPr/>
              </p:nvSpPr>
              <p:spPr>
                <a:xfrm>
                  <a:off x="1730866" y="3602963"/>
                  <a:ext cx="506364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 smtClean="0"/>
                    <a:t>+1</a:t>
                  </a:r>
                  <a:endParaRPr lang="en-US" sz="1200" dirty="0"/>
                </a:p>
              </p:txBody>
            </p:sp>
          </p:grpSp>
        </p:grpSp>
      </p:grpSp>
      <p:sp>
        <p:nvSpPr>
          <p:cNvPr id="123" name="TextBox 122"/>
          <p:cNvSpPr txBox="1"/>
          <p:nvPr/>
        </p:nvSpPr>
        <p:spPr>
          <a:xfrm>
            <a:off x="2048759" y="4875726"/>
            <a:ext cx="2036582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x</a:t>
            </a:r>
            <a:r>
              <a:rPr lang="en-US" sz="2800" b="1" baseline="30000" dirty="0">
                <a:solidFill>
                  <a:srgbClr val="0070C0"/>
                </a:solidFill>
              </a:rPr>
              <a:t>2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b="1" dirty="0">
                <a:solidFill>
                  <a:srgbClr val="00B050"/>
                </a:solidFill>
              </a:rPr>
              <a:t>+ 5x </a:t>
            </a:r>
            <a:r>
              <a:rPr lang="en-US" sz="2800" b="1" dirty="0">
                <a:solidFill>
                  <a:srgbClr val="FFC000"/>
                </a:solidFill>
              </a:rPr>
              <a:t>+ </a:t>
            </a:r>
            <a:r>
              <a:rPr lang="en-US" sz="2800" b="1" dirty="0" smtClean="0">
                <a:solidFill>
                  <a:srgbClr val="FFC000"/>
                </a:solidFill>
              </a:rPr>
              <a:t>6</a:t>
            </a:r>
            <a:endParaRPr lang="en-US" dirty="0"/>
          </a:p>
        </p:txBody>
      </p:sp>
      <p:graphicFrame>
        <p:nvGraphicFramePr>
          <p:cNvPr id="146" name="Table 1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99319605"/>
              </p:ext>
            </p:extLst>
          </p:nvPr>
        </p:nvGraphicFramePr>
        <p:xfrm>
          <a:off x="5592124" y="977240"/>
          <a:ext cx="281940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9800"/>
                <a:gridCol w="939800"/>
                <a:gridCol w="939800"/>
              </a:tblGrid>
              <a:tr h="704676"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714462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70C0"/>
                          </a:solidFill>
                        </a:rPr>
                        <a:t>x</a:t>
                      </a:r>
                      <a:r>
                        <a:rPr lang="en-US" sz="2800" baseline="30000" dirty="0" smtClean="0">
                          <a:solidFill>
                            <a:srgbClr val="0070C0"/>
                          </a:solidFill>
                        </a:rPr>
                        <a:t>2</a:t>
                      </a:r>
                      <a:endParaRPr lang="en-US" sz="28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B050"/>
                          </a:solidFill>
                        </a:rPr>
                        <a:t>+ 2x</a:t>
                      </a:r>
                      <a:endParaRPr lang="en-US" sz="28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4462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B050"/>
                          </a:solidFill>
                        </a:rPr>
                        <a:t>+ 3x</a:t>
                      </a:r>
                      <a:endParaRPr lang="en-US" sz="28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C000"/>
                          </a:solidFill>
                        </a:rPr>
                        <a:t>+ 6</a:t>
                      </a:r>
                      <a:endParaRPr lang="en-US" sz="2800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47" name="Straight Connector 146"/>
          <p:cNvCxnSpPr/>
          <p:nvPr/>
        </p:nvCxnSpPr>
        <p:spPr>
          <a:xfrm>
            <a:off x="4989617" y="120512"/>
            <a:ext cx="1" cy="584522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Rectangle 147"/>
          <p:cNvSpPr/>
          <p:nvPr/>
        </p:nvSpPr>
        <p:spPr>
          <a:xfrm>
            <a:off x="6427251" y="3272904"/>
            <a:ext cx="19367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  <a:latin typeface="Times-Bold"/>
                <a:ea typeface="Calibri"/>
                <a:cs typeface="Times-Bold"/>
              </a:rPr>
              <a:t>x</a:t>
            </a:r>
            <a:r>
              <a:rPr lang="en-US" sz="2800" b="1" baseline="30000" dirty="0" smtClean="0">
                <a:solidFill>
                  <a:srgbClr val="0070C0"/>
                </a:solidFill>
                <a:latin typeface="Times-Bold"/>
                <a:ea typeface="Calibri"/>
                <a:cs typeface="Times-Bold"/>
              </a:rPr>
              <a:t>2</a:t>
            </a:r>
            <a:r>
              <a:rPr lang="en-US" sz="2800" b="1" dirty="0" smtClean="0">
                <a:solidFill>
                  <a:srgbClr val="FF0000"/>
                </a:solidFill>
                <a:latin typeface="Times-Bold"/>
                <a:ea typeface="Calibri"/>
                <a:cs typeface="Times-Bold"/>
              </a:rPr>
              <a:t> </a:t>
            </a:r>
            <a:r>
              <a:rPr lang="en-US" sz="2800" b="1" dirty="0" smtClean="0">
                <a:solidFill>
                  <a:srgbClr val="00B050"/>
                </a:solidFill>
                <a:latin typeface="Times-Bold"/>
                <a:ea typeface="Calibri"/>
                <a:cs typeface="Times-Bold"/>
              </a:rPr>
              <a:t>+ 5x </a:t>
            </a:r>
            <a:r>
              <a:rPr lang="en-US" sz="2800" b="1" dirty="0" smtClean="0">
                <a:solidFill>
                  <a:srgbClr val="FFC000"/>
                </a:solidFill>
                <a:latin typeface="Times-Bold"/>
                <a:ea typeface="Calibri"/>
                <a:cs typeface="Times-Bold"/>
              </a:rPr>
              <a:t>+ 6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5205146" y="367640"/>
            <a:ext cx="24192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Times-Bold"/>
                <a:ea typeface="Calibri"/>
                <a:cs typeface="Times-Bold"/>
              </a:rPr>
              <a:t>Graphic Organizer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6663725" y="1732168"/>
            <a:ext cx="1463800" cy="1408958"/>
            <a:chOff x="6663725" y="1732168"/>
            <a:chExt cx="1463800" cy="1408958"/>
          </a:xfrm>
        </p:grpSpPr>
        <p:grpSp>
          <p:nvGrpSpPr>
            <p:cNvPr id="14" name="Group 13"/>
            <p:cNvGrpSpPr/>
            <p:nvPr/>
          </p:nvGrpSpPr>
          <p:grpSpPr>
            <a:xfrm>
              <a:off x="6663725" y="1732168"/>
              <a:ext cx="1463800" cy="1408958"/>
              <a:chOff x="6656449" y="1739240"/>
              <a:chExt cx="1463800" cy="1408958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6656449" y="1739240"/>
                <a:ext cx="1463800" cy="1325540"/>
                <a:chOff x="6656449" y="1739240"/>
                <a:chExt cx="1463800" cy="1325540"/>
              </a:xfrm>
            </p:grpSpPr>
            <p:grpSp>
              <p:nvGrpSpPr>
                <p:cNvPr id="150" name="Group 149"/>
                <p:cNvGrpSpPr/>
                <p:nvPr/>
              </p:nvGrpSpPr>
              <p:grpSpPr>
                <a:xfrm>
                  <a:off x="6658924" y="1739240"/>
                  <a:ext cx="1461325" cy="1162113"/>
                  <a:chOff x="7086600" y="1752600"/>
                  <a:chExt cx="1461325" cy="1162113"/>
                </a:xfrm>
              </p:grpSpPr>
              <p:grpSp>
                <p:nvGrpSpPr>
                  <p:cNvPr id="151" name="Group 150"/>
                  <p:cNvGrpSpPr/>
                  <p:nvPr/>
                </p:nvGrpSpPr>
                <p:grpSpPr>
                  <a:xfrm>
                    <a:off x="8053450" y="1752600"/>
                    <a:ext cx="254000" cy="654012"/>
                    <a:chOff x="4841176" y="1828800"/>
                    <a:chExt cx="381000" cy="990600"/>
                  </a:xfrm>
                </p:grpSpPr>
                <p:sp>
                  <p:nvSpPr>
                    <p:cNvPr id="165" name="Rectangle 164"/>
                    <p:cNvSpPr/>
                    <p:nvPr/>
                  </p:nvSpPr>
                  <p:spPr>
                    <a:xfrm rot="16200000">
                      <a:off x="4572000" y="2190750"/>
                      <a:ext cx="990600" cy="266700"/>
                    </a:xfrm>
                    <a:prstGeom prst="rect">
                      <a:avLst/>
                    </a:prstGeom>
                    <a:solidFill>
                      <a:srgbClr val="00B050"/>
                    </a:solidFill>
                    <a:ln>
                      <a:solidFill>
                        <a:srgbClr val="92D05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6" name="TextBox 165"/>
                    <p:cNvSpPr txBox="1"/>
                    <p:nvPr/>
                  </p:nvSpPr>
                  <p:spPr>
                    <a:xfrm>
                      <a:off x="4841176" y="1981200"/>
                      <a:ext cx="381000" cy="60602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2000" dirty="0" smtClean="0"/>
                        <a:t>x</a:t>
                      </a:r>
                      <a:endParaRPr lang="en-US" sz="2000" dirty="0"/>
                    </a:p>
                  </p:txBody>
                </p:sp>
              </p:grpSp>
              <p:grpSp>
                <p:nvGrpSpPr>
                  <p:cNvPr id="152" name="Group 151"/>
                  <p:cNvGrpSpPr/>
                  <p:nvPr/>
                </p:nvGrpSpPr>
                <p:grpSpPr>
                  <a:xfrm>
                    <a:off x="7086600" y="1752600"/>
                    <a:ext cx="1461325" cy="1162113"/>
                    <a:chOff x="7086600" y="1752600"/>
                    <a:chExt cx="1461325" cy="1162113"/>
                  </a:xfrm>
                </p:grpSpPr>
                <p:grpSp>
                  <p:nvGrpSpPr>
                    <p:cNvPr id="153" name="Group 152"/>
                    <p:cNvGrpSpPr/>
                    <p:nvPr/>
                  </p:nvGrpSpPr>
                  <p:grpSpPr>
                    <a:xfrm>
                      <a:off x="7086600" y="1752600"/>
                      <a:ext cx="660400" cy="609600"/>
                      <a:chOff x="4953000" y="304800"/>
                      <a:chExt cx="990600" cy="990600"/>
                    </a:xfrm>
                  </p:grpSpPr>
                  <p:sp>
                    <p:nvSpPr>
                      <p:cNvPr id="163" name="Rectangle 162"/>
                      <p:cNvSpPr/>
                      <p:nvPr/>
                    </p:nvSpPr>
                    <p:spPr>
                      <a:xfrm>
                        <a:off x="4953000" y="304800"/>
                        <a:ext cx="990600" cy="990600"/>
                      </a:xfrm>
                      <a:prstGeom prst="rect">
                        <a:avLst/>
                      </a:prstGeom>
                      <a:solidFill>
                        <a:srgbClr val="1557DB"/>
                      </a:solidFill>
                      <a:ln>
                        <a:solidFill>
                          <a:srgbClr val="2910E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64" name="TextBox 163"/>
                      <p:cNvSpPr txBox="1"/>
                      <p:nvPr/>
                    </p:nvSpPr>
                    <p:spPr>
                      <a:xfrm>
                        <a:off x="5180363" y="430788"/>
                        <a:ext cx="723900" cy="65017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2000" dirty="0" smtClean="0"/>
                          <a:t>x</a:t>
                        </a:r>
                        <a:r>
                          <a:rPr lang="en-US" sz="2000" baseline="30000" dirty="0" smtClean="0"/>
                          <a:t>2</a:t>
                        </a:r>
                        <a:endParaRPr lang="en-US" sz="2000" baseline="30000" dirty="0"/>
                      </a:p>
                    </p:txBody>
                  </p:sp>
                </p:grpSp>
                <p:grpSp>
                  <p:nvGrpSpPr>
                    <p:cNvPr id="154" name="Group 153"/>
                    <p:cNvGrpSpPr/>
                    <p:nvPr/>
                  </p:nvGrpSpPr>
                  <p:grpSpPr>
                    <a:xfrm>
                      <a:off x="7086600" y="2459829"/>
                      <a:ext cx="660400" cy="454884"/>
                      <a:chOff x="4953000" y="1161063"/>
                      <a:chExt cx="990600" cy="688988"/>
                    </a:xfrm>
                  </p:grpSpPr>
                  <p:sp>
                    <p:nvSpPr>
                      <p:cNvPr id="161" name="Rectangle 160"/>
                      <p:cNvSpPr/>
                      <p:nvPr/>
                    </p:nvSpPr>
                    <p:spPr>
                      <a:xfrm>
                        <a:off x="4953000" y="1161063"/>
                        <a:ext cx="990600" cy="266699"/>
                      </a:xfrm>
                      <a:prstGeom prst="rect">
                        <a:avLst/>
                      </a:prstGeom>
                      <a:solidFill>
                        <a:srgbClr val="00B050"/>
                      </a:solidFill>
                      <a:ln>
                        <a:solidFill>
                          <a:srgbClr val="92D05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62" name="TextBox 161"/>
                      <p:cNvSpPr txBox="1"/>
                      <p:nvPr/>
                    </p:nvSpPr>
                    <p:spPr>
                      <a:xfrm>
                        <a:off x="5257800" y="1244025"/>
                        <a:ext cx="533400" cy="60602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2000" dirty="0" smtClean="0"/>
                          <a:t>x</a:t>
                        </a:r>
                        <a:endParaRPr lang="en-US" sz="2000" dirty="0"/>
                      </a:p>
                    </p:txBody>
                  </p:sp>
                </p:grpSp>
                <p:grpSp>
                  <p:nvGrpSpPr>
                    <p:cNvPr id="155" name="Group 154"/>
                    <p:cNvGrpSpPr/>
                    <p:nvPr/>
                  </p:nvGrpSpPr>
                  <p:grpSpPr>
                    <a:xfrm>
                      <a:off x="8293925" y="1752601"/>
                      <a:ext cx="254000" cy="654012"/>
                      <a:chOff x="4858988" y="1828800"/>
                      <a:chExt cx="381000" cy="990600"/>
                    </a:xfrm>
                  </p:grpSpPr>
                  <p:sp>
                    <p:nvSpPr>
                      <p:cNvPr id="159" name="Rectangle 158"/>
                      <p:cNvSpPr/>
                      <p:nvPr/>
                    </p:nvSpPr>
                    <p:spPr>
                      <a:xfrm rot="16200000">
                        <a:off x="4572000" y="2190750"/>
                        <a:ext cx="990600" cy="266700"/>
                      </a:xfrm>
                      <a:prstGeom prst="rect">
                        <a:avLst/>
                      </a:prstGeom>
                      <a:solidFill>
                        <a:srgbClr val="00B050"/>
                      </a:solidFill>
                      <a:ln>
                        <a:solidFill>
                          <a:srgbClr val="92D05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60" name="TextBox 159"/>
                      <p:cNvSpPr txBox="1"/>
                      <p:nvPr/>
                    </p:nvSpPr>
                    <p:spPr>
                      <a:xfrm>
                        <a:off x="4858988" y="1981200"/>
                        <a:ext cx="381000" cy="60602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2000" dirty="0" smtClean="0"/>
                          <a:t>x</a:t>
                        </a:r>
                        <a:endParaRPr lang="en-US" sz="2000" dirty="0"/>
                      </a:p>
                    </p:txBody>
                  </p:sp>
                </p:grpSp>
                <p:grpSp>
                  <p:nvGrpSpPr>
                    <p:cNvPr id="156" name="Group 155"/>
                    <p:cNvGrpSpPr/>
                    <p:nvPr/>
                  </p:nvGrpSpPr>
                  <p:grpSpPr>
                    <a:xfrm>
                      <a:off x="8117775" y="2697675"/>
                      <a:ext cx="406400" cy="175074"/>
                      <a:chOff x="8117775" y="2697675"/>
                      <a:chExt cx="406400" cy="175074"/>
                    </a:xfrm>
                  </p:grpSpPr>
                  <p:sp>
                    <p:nvSpPr>
                      <p:cNvPr id="157" name="Rectangle 156"/>
                      <p:cNvSpPr/>
                      <p:nvPr/>
                    </p:nvSpPr>
                    <p:spPr>
                      <a:xfrm rot="16200000">
                        <a:off x="8119138" y="2696312"/>
                        <a:ext cx="175074" cy="1778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solidFill>
                          <a:srgbClr val="FFC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8" name="Rectangle 157"/>
                      <p:cNvSpPr/>
                      <p:nvPr/>
                    </p:nvSpPr>
                    <p:spPr>
                      <a:xfrm rot="16200000">
                        <a:off x="8347738" y="2696312"/>
                        <a:ext cx="175074" cy="1778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solidFill>
                          <a:srgbClr val="FFC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</p:grpSp>
            </p:grpSp>
            <p:sp>
              <p:nvSpPr>
                <p:cNvPr id="168" name="Rectangle 167"/>
                <p:cNvSpPr/>
                <p:nvPr/>
              </p:nvSpPr>
              <p:spPr>
                <a:xfrm>
                  <a:off x="6658924" y="2666197"/>
                  <a:ext cx="660400" cy="176080"/>
                </a:xfrm>
                <a:prstGeom prst="rect">
                  <a:avLst/>
                </a:prstGeom>
                <a:solidFill>
                  <a:srgbClr val="00B050"/>
                </a:solidFill>
                <a:ln>
                  <a:solidFill>
                    <a:srgbClr val="92D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9" name="Rectangle 168"/>
                <p:cNvSpPr/>
                <p:nvPr/>
              </p:nvSpPr>
              <p:spPr>
                <a:xfrm>
                  <a:off x="6656449" y="2888700"/>
                  <a:ext cx="660400" cy="176080"/>
                </a:xfrm>
                <a:prstGeom prst="rect">
                  <a:avLst/>
                </a:prstGeom>
                <a:solidFill>
                  <a:srgbClr val="00B050"/>
                </a:solidFill>
                <a:ln>
                  <a:solidFill>
                    <a:srgbClr val="92D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" name="Group 12"/>
              <p:cNvGrpSpPr/>
              <p:nvPr/>
            </p:nvGrpSpPr>
            <p:grpSpPr>
              <a:xfrm>
                <a:off x="6825675" y="2310173"/>
                <a:ext cx="276099" cy="838025"/>
                <a:chOff x="6825675" y="2310173"/>
                <a:chExt cx="276099" cy="838025"/>
              </a:xfrm>
            </p:grpSpPr>
            <p:sp>
              <p:nvSpPr>
                <p:cNvPr id="170" name="TextBox 169"/>
                <p:cNvSpPr txBox="1"/>
                <p:nvPr/>
              </p:nvSpPr>
              <p:spPr>
                <a:xfrm>
                  <a:off x="6825675" y="2310173"/>
                  <a:ext cx="25400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dirty="0" smtClean="0"/>
                    <a:t>x</a:t>
                  </a:r>
                  <a:endParaRPr lang="en-US" sz="2000" dirty="0"/>
                </a:p>
              </p:txBody>
            </p:sp>
            <p:sp>
              <p:nvSpPr>
                <p:cNvPr id="171" name="TextBox 170"/>
                <p:cNvSpPr txBox="1"/>
                <p:nvPr/>
              </p:nvSpPr>
              <p:spPr>
                <a:xfrm>
                  <a:off x="6828480" y="2533511"/>
                  <a:ext cx="25400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dirty="0" smtClean="0"/>
                    <a:t>x</a:t>
                  </a:r>
                  <a:endParaRPr lang="en-US" sz="2000" dirty="0"/>
                </a:p>
              </p:txBody>
            </p:sp>
            <p:sp>
              <p:nvSpPr>
                <p:cNvPr id="172" name="TextBox 171"/>
                <p:cNvSpPr txBox="1"/>
                <p:nvPr/>
              </p:nvSpPr>
              <p:spPr>
                <a:xfrm>
                  <a:off x="6847774" y="2748088"/>
                  <a:ext cx="25400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dirty="0" smtClean="0"/>
                    <a:t>x</a:t>
                  </a:r>
                  <a:endParaRPr lang="en-US" sz="2000" dirty="0"/>
                </a:p>
              </p:txBody>
            </p:sp>
          </p:grpSp>
        </p:grpSp>
        <p:sp>
          <p:nvSpPr>
            <p:cNvPr id="173" name="Rectangle 172"/>
            <p:cNvSpPr/>
            <p:nvPr/>
          </p:nvSpPr>
          <p:spPr>
            <a:xfrm rot="16200000">
              <a:off x="7697088" y="2911590"/>
              <a:ext cx="175074" cy="177800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Rectangle 173"/>
            <p:cNvSpPr/>
            <p:nvPr/>
          </p:nvSpPr>
          <p:spPr>
            <a:xfrm rot="16200000">
              <a:off x="7925688" y="2911590"/>
              <a:ext cx="175074" cy="177800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Rectangle 174"/>
            <p:cNvSpPr/>
            <p:nvPr/>
          </p:nvSpPr>
          <p:spPr>
            <a:xfrm rot="16200000">
              <a:off x="7696263" y="2449881"/>
              <a:ext cx="175074" cy="177800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Rectangle 175"/>
            <p:cNvSpPr/>
            <p:nvPr/>
          </p:nvSpPr>
          <p:spPr>
            <a:xfrm rot="16200000">
              <a:off x="7924863" y="2449881"/>
              <a:ext cx="175074" cy="177800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7" name="Rectangle 176"/>
          <p:cNvSpPr/>
          <p:nvPr/>
        </p:nvSpPr>
        <p:spPr>
          <a:xfrm>
            <a:off x="858866" y="397954"/>
            <a:ext cx="32240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Times-Bold"/>
                <a:ea typeface="Calibri"/>
                <a:cs typeface="Times-Bold"/>
              </a:rPr>
              <a:t>Algebra Tiles or Area Model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5915679" y="1768576"/>
            <a:ext cx="5475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12" name="TextBox 111"/>
          <p:cNvSpPr txBox="1"/>
          <p:nvPr/>
        </p:nvSpPr>
        <p:spPr>
          <a:xfrm>
            <a:off x="6789965" y="1068613"/>
            <a:ext cx="5475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14" name="TextBox 113"/>
          <p:cNvSpPr txBox="1"/>
          <p:nvPr/>
        </p:nvSpPr>
        <p:spPr>
          <a:xfrm>
            <a:off x="7592743" y="1078343"/>
            <a:ext cx="740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+ 2</a:t>
            </a:r>
            <a:endParaRPr lang="en-US" sz="2800" dirty="0"/>
          </a:p>
        </p:txBody>
      </p:sp>
      <p:sp>
        <p:nvSpPr>
          <p:cNvPr id="122" name="TextBox 121"/>
          <p:cNvSpPr txBox="1"/>
          <p:nvPr/>
        </p:nvSpPr>
        <p:spPr>
          <a:xfrm>
            <a:off x="5686871" y="2501876"/>
            <a:ext cx="740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+ 3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440899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123" grpId="0" animBg="1"/>
      <p:bldP spid="148" grpId="0"/>
      <p:bldP spid="111" grpId="0"/>
      <p:bldP spid="112" grpId="0"/>
      <p:bldP spid="114" grpId="0"/>
      <p:bldP spid="1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Checking your work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2590800" y="1447800"/>
                <a:ext cx="4191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i="1" dirty="0" smtClean="0">
                    <a:latin typeface="Cambria Math"/>
                  </a:rPr>
                  <a:t>Factor by Grouping </a:t>
                </a:r>
              </a:p>
              <a:p>
                <a:endParaRPr lang="en-US" sz="320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3200" b="0" i="1" smtClean="0">
                          <a:latin typeface="Cambria Math"/>
                        </a:rPr>
                        <m:t>+3</m:t>
                      </m:r>
                      <m:r>
                        <a:rPr lang="en-US" sz="3200" b="0" i="1" smtClean="0">
                          <a:latin typeface="Cambria Math"/>
                        </a:rPr>
                        <m:t>𝑥</m:t>
                      </m:r>
                      <m:r>
                        <a:rPr lang="en-US" sz="3200" b="0" i="1" smtClean="0">
                          <a:latin typeface="Cambria Math"/>
                        </a:rPr>
                        <m:t>+2</m:t>
                      </m:r>
                      <m:r>
                        <a:rPr lang="en-US" sz="3200" b="0" i="1" smtClean="0">
                          <a:latin typeface="Cambria Math"/>
                        </a:rPr>
                        <m:t>𝑥</m:t>
                      </m:r>
                      <m:r>
                        <a:rPr lang="en-US" sz="3200" b="0" i="1" smtClean="0">
                          <a:latin typeface="Cambria Math"/>
                        </a:rPr>
                        <m:t>+6</m:t>
                      </m:r>
                    </m:oMath>
                  </m:oMathPara>
                </a14:m>
                <a:endParaRPr lang="en-US" sz="3200" b="0" dirty="0" smtClean="0"/>
              </a:p>
              <a:p>
                <a:pPr algn="ctr"/>
                <a:r>
                  <a:rPr lang="en-US" sz="3200" dirty="0" smtClean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200" i="1">
                        <a:latin typeface="Cambria Math"/>
                      </a:rPr>
                      <m:t>+</m:t>
                    </m:r>
                    <m:r>
                      <a:rPr lang="en-US" sz="3200" b="0" i="1" smtClean="0">
                        <a:latin typeface="Cambria Math"/>
                      </a:rPr>
                      <m:t>3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b="0" i="0" smtClean="0">
                        <a:latin typeface="Cambria Math"/>
                      </a:rPr>
                      <m:t>)</m:t>
                    </m:r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0" smtClean="0">
                            <a:latin typeface="Cambria Math"/>
                          </a:rPr>
                          <m:t>+2</m:t>
                        </m:r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/>
                          </a:rPr>
                          <m:t>x</m:t>
                        </m:r>
                        <m:r>
                          <a:rPr lang="en-US" sz="3200" b="0" i="0" smtClean="0">
                            <a:latin typeface="Cambria Math"/>
                          </a:rPr>
                          <m:t>+</m:t>
                        </m:r>
                        <m:r>
                          <a:rPr lang="en-US" sz="3200" b="0" i="1" smtClean="0">
                            <a:latin typeface="Cambria Math"/>
                          </a:rPr>
                          <m:t>6</m:t>
                        </m:r>
                      </m:e>
                    </m:d>
                  </m:oMath>
                </a14:m>
                <a:endParaRPr lang="en-US" sz="3200" b="0" dirty="0" smtClean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/>
                        </a:rPr>
                        <m:t>𝑥</m:t>
                      </m:r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>
                              <a:latin typeface="Cambria Math"/>
                            </a:rPr>
                            <m:t>𝑥</m:t>
                          </m:r>
                          <m:r>
                            <a:rPr lang="en-US" sz="3200" i="1">
                              <a:latin typeface="Cambria Math"/>
                            </a:rPr>
                            <m:t>+3</m:t>
                          </m:r>
                        </m:e>
                      </m:d>
                      <m:r>
                        <a:rPr lang="en-US" sz="3200" i="1">
                          <a:latin typeface="Cambria Math"/>
                        </a:rPr>
                        <m:t>+</m:t>
                      </m:r>
                      <m:r>
                        <a:rPr lang="en-US" sz="3200" b="0" i="1" smtClean="0">
                          <a:latin typeface="Cambria Math"/>
                        </a:rPr>
                        <m:t>2</m:t>
                      </m:r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>
                              <a:latin typeface="Cambria Math"/>
                            </a:rPr>
                            <m:t>𝑥</m:t>
                          </m:r>
                          <m:r>
                            <a:rPr lang="en-US" sz="3200" i="1">
                              <a:latin typeface="Cambria Math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US" sz="3200" dirty="0" smtClean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/>
                        </a:rPr>
                        <m:t>(</m:t>
                      </m:r>
                      <m:r>
                        <a:rPr lang="en-US" sz="3200" i="1">
                          <a:latin typeface="Cambria Math"/>
                        </a:rPr>
                        <m:t>𝑥</m:t>
                      </m:r>
                      <m:r>
                        <a:rPr lang="en-US" sz="3200" b="0" i="1" smtClean="0">
                          <a:latin typeface="Cambria Math"/>
                        </a:rPr>
                        <m:t>+2)</m:t>
                      </m:r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>
                              <a:latin typeface="Cambria Math"/>
                            </a:rPr>
                            <m:t>𝑥</m:t>
                          </m:r>
                          <m:r>
                            <a:rPr lang="en-US" sz="3200" i="1">
                              <a:latin typeface="Cambria Math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1447800"/>
                <a:ext cx="4191000" cy="3046988"/>
              </a:xfrm>
              <a:prstGeom prst="rect">
                <a:avLst/>
              </a:prstGeom>
              <a:blipFill rotWithShape="1">
                <a:blip r:embed="rId2"/>
                <a:stretch>
                  <a:fillRect l="-3634" t="-2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9169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78709" y="76200"/>
            <a:ext cx="7772400" cy="381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/>
              <a:t>Multiplying Polynomials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870582"/>
            <a:ext cx="259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You Try!</a:t>
            </a:r>
            <a:endParaRPr lang="en-US" sz="4800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TextBox 7"/>
              <p:cNvSpPr txBox="1"/>
              <p:nvPr/>
            </p:nvSpPr>
            <p:spPr>
              <a:xfrm>
                <a:off x="2514600" y="2209800"/>
                <a:ext cx="501715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5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5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5400" b="0" i="1" smtClean="0">
                              <a:latin typeface="Cambria Math"/>
                            </a:rPr>
                            <m:t>+4</m:t>
                          </m:r>
                        </m:e>
                      </m:d>
                      <m:r>
                        <a:rPr lang="en-US" sz="5400" b="0" i="1" smtClean="0">
                          <a:latin typeface="Cambria Math"/>
                        </a:rPr>
                        <m:t>(</m:t>
                      </m:r>
                      <m:r>
                        <a:rPr lang="en-US" sz="5400" b="0" i="1" smtClean="0">
                          <a:latin typeface="Cambria Math"/>
                        </a:rPr>
                        <m:t>𝑥</m:t>
                      </m:r>
                      <m:r>
                        <a:rPr lang="en-US" sz="5400" b="0" i="1" smtClean="0">
                          <a:latin typeface="Cambria Math"/>
                        </a:rPr>
                        <m:t>+1)</m:t>
                      </m:r>
                    </m:oMath>
                  </m:oMathPara>
                </a14:m>
                <a:endParaRPr lang="en-US" sz="5400" dirty="0" smtClean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4600" y="2209800"/>
                <a:ext cx="5017159" cy="92333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9282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43868" y="-34363"/>
            <a:ext cx="7772400" cy="381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/>
              <a:t>Multiplying Polynomials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1645613" y="700123"/>
            <a:ext cx="23679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prstClr val="black"/>
                </a:solidFill>
              </a:rPr>
              <a:t>(x – 3)(x + 1) </a:t>
            </a:r>
            <a:endParaRPr lang="en-US" sz="3200" dirty="0">
              <a:solidFill>
                <a:prstClr val="black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255213" y="1843123"/>
            <a:ext cx="990600" cy="990600"/>
            <a:chOff x="4953000" y="304800"/>
            <a:chExt cx="990600" cy="990600"/>
          </a:xfrm>
        </p:grpSpPr>
        <p:sp>
          <p:nvSpPr>
            <p:cNvPr id="8" name="Rectangle 7"/>
            <p:cNvSpPr/>
            <p:nvPr/>
          </p:nvSpPr>
          <p:spPr>
            <a:xfrm>
              <a:off x="4953000" y="304800"/>
              <a:ext cx="990600" cy="990600"/>
            </a:xfrm>
            <a:prstGeom prst="rect">
              <a:avLst/>
            </a:prstGeom>
            <a:solidFill>
              <a:srgbClr val="1557DB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257800" y="482025"/>
              <a:ext cx="533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r>
                <a:rPr lang="en-US" sz="3200" baseline="30000" dirty="0" smtClean="0"/>
                <a:t>2</a:t>
              </a:r>
              <a:endParaRPr lang="en-US" sz="3200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255213" y="2799480"/>
            <a:ext cx="990600" cy="400110"/>
            <a:chOff x="6629400" y="1362182"/>
            <a:chExt cx="990600" cy="400110"/>
          </a:xfrm>
          <a:solidFill>
            <a:srgbClr val="FF0000"/>
          </a:solidFill>
        </p:grpSpPr>
        <p:sp>
          <p:nvSpPr>
            <p:cNvPr id="11" name="Rectangle 10"/>
            <p:cNvSpPr/>
            <p:nvPr/>
          </p:nvSpPr>
          <p:spPr>
            <a:xfrm>
              <a:off x="6629400" y="1464129"/>
              <a:ext cx="990600" cy="2667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922325" y="1362182"/>
              <a:ext cx="53340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-x</a:t>
              </a:r>
              <a:endParaRPr lang="en-US" sz="2000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255213" y="3195613"/>
            <a:ext cx="990600" cy="400110"/>
            <a:chOff x="6629400" y="1377315"/>
            <a:chExt cx="990600" cy="400110"/>
          </a:xfrm>
          <a:solidFill>
            <a:srgbClr val="FF0000"/>
          </a:solidFill>
        </p:grpSpPr>
        <p:sp>
          <p:nvSpPr>
            <p:cNvPr id="14" name="Rectangle 13"/>
            <p:cNvSpPr/>
            <p:nvPr/>
          </p:nvSpPr>
          <p:spPr>
            <a:xfrm>
              <a:off x="6629400" y="1464129"/>
              <a:ext cx="990600" cy="2667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916425" y="1377315"/>
              <a:ext cx="56800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-x</a:t>
              </a:r>
              <a:endParaRPr lang="en-US" sz="200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255213" y="3587227"/>
            <a:ext cx="990600" cy="400110"/>
            <a:chOff x="6629400" y="1387929"/>
            <a:chExt cx="990600" cy="400110"/>
          </a:xfrm>
          <a:solidFill>
            <a:srgbClr val="FF0000"/>
          </a:solidFill>
        </p:grpSpPr>
        <p:sp>
          <p:nvSpPr>
            <p:cNvPr id="17" name="Rectangle 16"/>
            <p:cNvSpPr/>
            <p:nvPr/>
          </p:nvSpPr>
          <p:spPr>
            <a:xfrm>
              <a:off x="6629400" y="1464129"/>
              <a:ext cx="990600" cy="2667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938158" y="1387929"/>
              <a:ext cx="529442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-x</a:t>
              </a:r>
              <a:endParaRPr lang="en-US" sz="200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245813" y="1843123"/>
            <a:ext cx="381000" cy="990600"/>
            <a:chOff x="4876800" y="1828800"/>
            <a:chExt cx="381000" cy="990600"/>
          </a:xfrm>
          <a:solidFill>
            <a:srgbClr val="00B050"/>
          </a:solidFill>
        </p:grpSpPr>
        <p:sp>
          <p:nvSpPr>
            <p:cNvPr id="20" name="Rectangle 19"/>
            <p:cNvSpPr/>
            <p:nvPr/>
          </p:nvSpPr>
          <p:spPr>
            <a:xfrm rot="16200000">
              <a:off x="4572000" y="2190750"/>
              <a:ext cx="990600" cy="266700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876800" y="1981200"/>
              <a:ext cx="3810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endParaRPr lang="en-US" sz="32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3222063" y="3564738"/>
            <a:ext cx="457200" cy="400110"/>
            <a:chOff x="5867400" y="3657600"/>
            <a:chExt cx="457200" cy="400110"/>
          </a:xfrm>
          <a:solidFill>
            <a:srgbClr val="FF0000"/>
          </a:solidFill>
        </p:grpSpPr>
        <p:sp>
          <p:nvSpPr>
            <p:cNvPr id="23" name="Rectangle 22"/>
            <p:cNvSpPr/>
            <p:nvPr/>
          </p:nvSpPr>
          <p:spPr>
            <a:xfrm rot="16200000">
              <a:off x="5944362" y="3753286"/>
              <a:ext cx="265176" cy="2667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867400" y="3657600"/>
              <a:ext cx="45720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-1</a:t>
              </a:r>
              <a:endParaRPr lang="en-US" sz="2000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222063" y="3183738"/>
            <a:ext cx="457200" cy="400110"/>
            <a:chOff x="5867400" y="3657600"/>
            <a:chExt cx="457200" cy="400110"/>
          </a:xfrm>
          <a:solidFill>
            <a:srgbClr val="FF0000"/>
          </a:solidFill>
        </p:grpSpPr>
        <p:sp>
          <p:nvSpPr>
            <p:cNvPr id="26" name="Rectangle 25"/>
            <p:cNvSpPr/>
            <p:nvPr/>
          </p:nvSpPr>
          <p:spPr>
            <a:xfrm rot="16200000">
              <a:off x="5944362" y="3753286"/>
              <a:ext cx="265176" cy="2667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67400" y="3657600"/>
              <a:ext cx="45720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-1</a:t>
              </a:r>
              <a:endParaRPr lang="en-US" sz="2000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198313" y="2814613"/>
            <a:ext cx="457200" cy="400110"/>
            <a:chOff x="5843650" y="3657600"/>
            <a:chExt cx="457200" cy="400110"/>
          </a:xfrm>
          <a:solidFill>
            <a:srgbClr val="FF0000"/>
          </a:solidFill>
        </p:grpSpPr>
        <p:sp>
          <p:nvSpPr>
            <p:cNvPr id="29" name="Rectangle 28"/>
            <p:cNvSpPr/>
            <p:nvPr/>
          </p:nvSpPr>
          <p:spPr>
            <a:xfrm rot="16200000">
              <a:off x="5944362" y="3753286"/>
              <a:ext cx="265176" cy="2667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843650" y="3657600"/>
              <a:ext cx="45720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-1</a:t>
              </a:r>
              <a:endParaRPr lang="en-US" sz="2000" dirty="0"/>
            </a:p>
          </p:txBody>
        </p:sp>
      </p:grpSp>
      <p:sp>
        <p:nvSpPr>
          <p:cNvPr id="31" name="Rectangle 30"/>
          <p:cNvSpPr/>
          <p:nvPr/>
        </p:nvSpPr>
        <p:spPr>
          <a:xfrm>
            <a:off x="1802205" y="4600523"/>
            <a:ext cx="3039615" cy="584775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x</a:t>
            </a:r>
            <a:r>
              <a:rPr lang="en-US" sz="3200" b="1" baseline="30000" dirty="0" smtClean="0">
                <a:solidFill>
                  <a:srgbClr val="0070C0"/>
                </a:solidFill>
              </a:rPr>
              <a:t>2</a:t>
            </a:r>
            <a:r>
              <a:rPr lang="en-US" sz="3200" b="1" dirty="0" smtClean="0">
                <a:solidFill>
                  <a:prstClr val="black"/>
                </a:solidFill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Comic Sans MS"/>
              </a:rPr>
              <a:t>–</a:t>
            </a:r>
            <a:r>
              <a:rPr lang="en-US" sz="3200" b="1" dirty="0" smtClean="0">
                <a:solidFill>
                  <a:srgbClr val="FF0000"/>
                </a:solidFill>
              </a:rPr>
              <a:t> 3x </a:t>
            </a:r>
            <a:r>
              <a:rPr lang="en-US" sz="3200" b="1" dirty="0" smtClean="0">
                <a:solidFill>
                  <a:srgbClr val="00B050"/>
                </a:solidFill>
              </a:rPr>
              <a:t>+ x</a:t>
            </a:r>
            <a:r>
              <a:rPr lang="en-US" sz="3200" b="1" dirty="0" smtClean="0">
                <a:solidFill>
                  <a:prstClr val="black"/>
                </a:solidFill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Comic Sans MS"/>
              </a:rPr>
              <a:t>−</a:t>
            </a:r>
            <a:r>
              <a:rPr lang="en-US" sz="3200" b="1" dirty="0" smtClean="0">
                <a:solidFill>
                  <a:srgbClr val="FF0000"/>
                </a:solidFill>
              </a:rPr>
              <a:t> 3</a:t>
            </a:r>
            <a:r>
              <a:rPr lang="en-US" sz="3200" b="1" dirty="0" smtClean="0">
                <a:solidFill>
                  <a:prstClr val="black"/>
                </a:solidFill>
              </a:rPr>
              <a:t> 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250079" y="5209048"/>
            <a:ext cx="2244364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</a:rPr>
              <a:t>x</a:t>
            </a:r>
            <a:r>
              <a:rPr lang="en-US" sz="2800" b="1" baseline="30000" dirty="0">
                <a:solidFill>
                  <a:srgbClr val="0070C0"/>
                </a:solidFill>
              </a:rPr>
              <a:t>2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Comic Sans MS"/>
              </a:rPr>
              <a:t>–</a:t>
            </a:r>
            <a:r>
              <a:rPr lang="en-US" sz="2800" b="1" dirty="0" smtClean="0">
                <a:solidFill>
                  <a:srgbClr val="FF0000"/>
                </a:solidFill>
              </a:rPr>
              <a:t> 2x</a:t>
            </a:r>
            <a:r>
              <a:rPr lang="en-US" sz="2800" b="1" dirty="0">
                <a:solidFill>
                  <a:srgbClr val="FF0000"/>
                </a:solidFill>
                <a:latin typeface="Comic Sans MS"/>
              </a:rPr>
              <a:t> –</a:t>
            </a:r>
            <a:r>
              <a:rPr lang="en-US" sz="2800" b="1" dirty="0" smtClean="0">
                <a:solidFill>
                  <a:srgbClr val="FF0000"/>
                </a:solidFill>
              </a:rPr>
              <a:t> 3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2255213" y="1430997"/>
            <a:ext cx="1398571" cy="369332"/>
            <a:chOff x="1561289" y="1155981"/>
            <a:chExt cx="1398571" cy="369332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1561289" y="1511160"/>
              <a:ext cx="990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2633163" y="1511160"/>
              <a:ext cx="2667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Group 35"/>
            <p:cNvGrpSpPr/>
            <p:nvPr/>
          </p:nvGrpSpPr>
          <p:grpSpPr>
            <a:xfrm rot="5400000">
              <a:off x="1881062" y="861287"/>
              <a:ext cx="369332" cy="958720"/>
              <a:chOff x="1105597" y="1591505"/>
              <a:chExt cx="369332" cy="958720"/>
            </a:xfrm>
          </p:grpSpPr>
          <p:sp>
            <p:nvSpPr>
              <p:cNvPr id="40" name="Rectangle 39"/>
              <p:cNvSpPr/>
              <p:nvPr/>
            </p:nvSpPr>
            <p:spPr>
              <a:xfrm>
                <a:off x="1212462" y="1591505"/>
                <a:ext cx="197238" cy="95872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16200000">
                <a:off x="1137863" y="1835813"/>
                <a:ext cx="304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x</a:t>
                </a:r>
                <a:endParaRPr lang="en-US" dirty="0"/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2597537" y="1218710"/>
              <a:ext cx="362323" cy="276999"/>
              <a:chOff x="1196247" y="2635004"/>
              <a:chExt cx="266274" cy="295576"/>
            </a:xfrm>
          </p:grpSpPr>
          <p:sp>
            <p:nvSpPr>
              <p:cNvPr id="38" name="TextBox 37"/>
              <p:cNvSpPr txBox="1"/>
              <p:nvPr/>
            </p:nvSpPr>
            <p:spPr>
              <a:xfrm>
                <a:off x="1221189" y="2682097"/>
                <a:ext cx="183238" cy="210455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rgbClr val="FFCC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1196247" y="2635004"/>
                <a:ext cx="266274" cy="2955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/>
                  <a:t>+1</a:t>
                </a:r>
                <a:endParaRPr lang="en-US" sz="1200" dirty="0"/>
              </a:p>
            </p:txBody>
          </p:sp>
        </p:grpSp>
      </p:grpSp>
      <p:grpSp>
        <p:nvGrpSpPr>
          <p:cNvPr id="42" name="Group 41"/>
          <p:cNvGrpSpPr/>
          <p:nvPr/>
        </p:nvGrpSpPr>
        <p:grpSpPr>
          <a:xfrm>
            <a:off x="1757751" y="1846057"/>
            <a:ext cx="519568" cy="2084718"/>
            <a:chOff x="5674738" y="1822567"/>
            <a:chExt cx="519568" cy="2084718"/>
          </a:xfrm>
        </p:grpSpPr>
        <p:grpSp>
          <p:nvGrpSpPr>
            <p:cNvPr id="43" name="Group 42"/>
            <p:cNvGrpSpPr/>
            <p:nvPr/>
          </p:nvGrpSpPr>
          <p:grpSpPr>
            <a:xfrm>
              <a:off x="6096000" y="1822567"/>
              <a:ext cx="0" cy="2054466"/>
              <a:chOff x="762000" y="1374534"/>
              <a:chExt cx="0" cy="2054466"/>
            </a:xfrm>
          </p:grpSpPr>
          <p:cxnSp>
            <p:nvCxnSpPr>
              <p:cNvPr id="55" name="Straight Connector 54"/>
              <p:cNvCxnSpPr/>
              <p:nvPr/>
            </p:nvCxnSpPr>
            <p:spPr>
              <a:xfrm>
                <a:off x="762000" y="1374534"/>
                <a:ext cx="0" cy="9906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 flipV="1">
                <a:off x="762000" y="2455702"/>
                <a:ext cx="0" cy="24732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 flipV="1">
                <a:off x="762000" y="2819400"/>
                <a:ext cx="0" cy="24732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/>
            </p:nvCxnSpPr>
            <p:spPr>
              <a:xfrm flipV="1">
                <a:off x="762000" y="3181677"/>
                <a:ext cx="0" cy="24732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Rectangle 43"/>
            <p:cNvSpPr/>
            <p:nvPr/>
          </p:nvSpPr>
          <p:spPr>
            <a:xfrm>
              <a:off x="5843392" y="1851513"/>
              <a:ext cx="197238" cy="95872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5674738" y="2888303"/>
              <a:ext cx="519568" cy="1018982"/>
              <a:chOff x="5674738" y="2888303"/>
              <a:chExt cx="519568" cy="1018982"/>
            </a:xfrm>
          </p:grpSpPr>
          <p:grpSp>
            <p:nvGrpSpPr>
              <p:cNvPr id="47" name="Group 46"/>
              <p:cNvGrpSpPr/>
              <p:nvPr/>
            </p:nvGrpSpPr>
            <p:grpSpPr>
              <a:xfrm>
                <a:off x="5833106" y="2898987"/>
                <a:ext cx="202832" cy="994560"/>
                <a:chOff x="5833106" y="2898987"/>
                <a:chExt cx="202832" cy="994560"/>
              </a:xfrm>
            </p:grpSpPr>
            <p:sp>
              <p:nvSpPr>
                <p:cNvPr id="52" name="TextBox 51"/>
                <p:cNvSpPr txBox="1"/>
                <p:nvPr/>
              </p:nvSpPr>
              <p:spPr>
                <a:xfrm>
                  <a:off x="5833106" y="3636730"/>
                  <a:ext cx="202832" cy="256817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en-US" sz="1400" dirty="0"/>
                </a:p>
              </p:txBody>
            </p:sp>
            <p:sp>
              <p:nvSpPr>
                <p:cNvPr id="53" name="TextBox 52"/>
                <p:cNvSpPr txBox="1"/>
                <p:nvPr/>
              </p:nvSpPr>
              <p:spPr>
                <a:xfrm>
                  <a:off x="5833106" y="3254371"/>
                  <a:ext cx="197238" cy="256817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en-US" sz="1400" dirty="0"/>
                </a:p>
              </p:txBody>
            </p:sp>
            <p:sp>
              <p:nvSpPr>
                <p:cNvPr id="54" name="TextBox 53"/>
                <p:cNvSpPr txBox="1"/>
                <p:nvPr/>
              </p:nvSpPr>
              <p:spPr>
                <a:xfrm>
                  <a:off x="5833106" y="2898987"/>
                  <a:ext cx="197238" cy="256817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en-US" sz="1400" dirty="0"/>
                </a:p>
              </p:txBody>
            </p:sp>
          </p:grpSp>
          <p:grpSp>
            <p:nvGrpSpPr>
              <p:cNvPr id="48" name="Group 47"/>
              <p:cNvGrpSpPr/>
              <p:nvPr/>
            </p:nvGrpSpPr>
            <p:grpSpPr>
              <a:xfrm>
                <a:off x="5674738" y="2888303"/>
                <a:ext cx="519568" cy="1018982"/>
                <a:chOff x="5677711" y="2765388"/>
                <a:chExt cx="519568" cy="1018982"/>
              </a:xfrm>
            </p:grpSpPr>
            <p:sp>
              <p:nvSpPr>
                <p:cNvPr id="49" name="TextBox 48"/>
                <p:cNvSpPr txBox="1"/>
                <p:nvPr/>
              </p:nvSpPr>
              <p:spPr>
                <a:xfrm>
                  <a:off x="5690915" y="2765388"/>
                  <a:ext cx="506364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/>
                    <a:t>-</a:t>
                  </a:r>
                  <a:r>
                    <a:rPr lang="en-US" sz="1200" dirty="0" smtClean="0"/>
                    <a:t>1</a:t>
                  </a:r>
                  <a:endParaRPr lang="en-US" sz="1200" dirty="0"/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>
                  <a:off x="5688829" y="3125723"/>
                  <a:ext cx="506364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/>
                    <a:t>-</a:t>
                  </a:r>
                  <a:r>
                    <a:rPr lang="en-US" sz="1200" dirty="0" smtClean="0"/>
                    <a:t>1</a:t>
                  </a:r>
                  <a:endParaRPr lang="en-US" sz="1200" dirty="0"/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>
                  <a:off x="5677711" y="3507371"/>
                  <a:ext cx="506364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/>
                    <a:t>-</a:t>
                  </a:r>
                  <a:r>
                    <a:rPr lang="en-US" sz="1200" dirty="0" smtClean="0"/>
                    <a:t>1</a:t>
                  </a:r>
                  <a:endParaRPr lang="en-US" sz="1200" dirty="0"/>
                </a:p>
              </p:txBody>
            </p:sp>
          </p:grpSp>
        </p:grpSp>
        <p:sp>
          <p:nvSpPr>
            <p:cNvPr id="46" name="TextBox 45"/>
            <p:cNvSpPr txBox="1"/>
            <p:nvPr/>
          </p:nvSpPr>
          <p:spPr>
            <a:xfrm>
              <a:off x="5791200" y="2151236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</p:grpSp>
      <p:graphicFrame>
        <p:nvGraphicFramePr>
          <p:cNvPr id="59" name="Table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77734578"/>
              </p:ext>
            </p:extLst>
          </p:nvPr>
        </p:nvGraphicFramePr>
        <p:xfrm>
          <a:off x="5592124" y="977240"/>
          <a:ext cx="281940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9800"/>
                <a:gridCol w="939800"/>
                <a:gridCol w="939800"/>
              </a:tblGrid>
              <a:tr h="704676"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714462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70C0"/>
                          </a:solidFill>
                        </a:rPr>
                        <a:t>x</a:t>
                      </a:r>
                      <a:r>
                        <a:rPr lang="en-US" sz="2800" baseline="30000" dirty="0" smtClean="0">
                          <a:solidFill>
                            <a:srgbClr val="0070C0"/>
                          </a:solidFill>
                        </a:rPr>
                        <a:t>2</a:t>
                      </a:r>
                      <a:endParaRPr lang="en-US" sz="28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B050"/>
                          </a:solidFill>
                        </a:rPr>
                        <a:t>+x</a:t>
                      </a:r>
                      <a:endParaRPr lang="en-US" sz="28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4462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-3x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-3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60" name="Straight Connector 59"/>
          <p:cNvCxnSpPr/>
          <p:nvPr/>
        </p:nvCxnSpPr>
        <p:spPr>
          <a:xfrm>
            <a:off x="4989617" y="120512"/>
            <a:ext cx="1" cy="584522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6289269" y="3283752"/>
            <a:ext cx="1890261" cy="523220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  <a:latin typeface="Times-Bold"/>
                <a:ea typeface="Calibri"/>
                <a:cs typeface="Times-Bold"/>
              </a:rPr>
              <a:t>x</a:t>
            </a:r>
            <a:r>
              <a:rPr lang="en-US" sz="2800" b="1" baseline="30000" dirty="0" smtClean="0">
                <a:solidFill>
                  <a:srgbClr val="0070C0"/>
                </a:solidFill>
                <a:latin typeface="Times-Bold"/>
                <a:ea typeface="Calibri"/>
                <a:cs typeface="Times-Bold"/>
              </a:rPr>
              <a:t>2</a:t>
            </a:r>
            <a:r>
              <a:rPr lang="en-US" sz="2800" b="1" dirty="0" smtClean="0">
                <a:solidFill>
                  <a:srgbClr val="FF0000"/>
                </a:solidFill>
                <a:latin typeface="Times-Bold"/>
                <a:ea typeface="Calibri"/>
                <a:cs typeface="Times-Bold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Comic Sans MS"/>
              </a:rPr>
              <a:t>– </a:t>
            </a:r>
            <a:r>
              <a:rPr lang="en-US" sz="2800" b="1" dirty="0" smtClean="0">
                <a:solidFill>
                  <a:srgbClr val="FF0000"/>
                </a:solidFill>
                <a:latin typeface="Times-Bold"/>
                <a:ea typeface="Calibri"/>
                <a:cs typeface="Times-Bold"/>
              </a:rPr>
              <a:t>2x </a:t>
            </a:r>
            <a:r>
              <a:rPr lang="en-US" sz="2800" b="1" dirty="0">
                <a:solidFill>
                  <a:srgbClr val="FF0000"/>
                </a:solidFill>
                <a:latin typeface="Comic Sans MS"/>
              </a:rPr>
              <a:t>–</a:t>
            </a:r>
            <a:r>
              <a:rPr lang="en-US" sz="2800" b="1" dirty="0" smtClean="0">
                <a:solidFill>
                  <a:srgbClr val="FFC000"/>
                </a:solidFill>
                <a:latin typeface="Times-Bold"/>
                <a:ea typeface="Calibri"/>
                <a:cs typeface="Times-Bold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Times-Bold"/>
                <a:ea typeface="Calibri"/>
                <a:cs typeface="Times-Bold"/>
              </a:rPr>
              <a:t>3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205146" y="367640"/>
            <a:ext cx="24192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Times-Bold"/>
                <a:ea typeface="Calibri"/>
                <a:cs typeface="Times-Bold"/>
              </a:rPr>
              <a:t>Graphic Organizer</a:t>
            </a:r>
          </a:p>
        </p:txBody>
      </p:sp>
      <p:grpSp>
        <p:nvGrpSpPr>
          <p:cNvPr id="63" name="Group 62"/>
          <p:cNvGrpSpPr/>
          <p:nvPr/>
        </p:nvGrpSpPr>
        <p:grpSpPr>
          <a:xfrm>
            <a:off x="6673124" y="1735087"/>
            <a:ext cx="1377889" cy="1408958"/>
            <a:chOff x="6663724" y="1732168"/>
            <a:chExt cx="1377889" cy="1408958"/>
          </a:xfrm>
        </p:grpSpPr>
        <p:grpSp>
          <p:nvGrpSpPr>
            <p:cNvPr id="64" name="Group 63"/>
            <p:cNvGrpSpPr/>
            <p:nvPr/>
          </p:nvGrpSpPr>
          <p:grpSpPr>
            <a:xfrm>
              <a:off x="6663724" y="1732168"/>
              <a:ext cx="1377889" cy="1408958"/>
              <a:chOff x="6656448" y="1739240"/>
              <a:chExt cx="1377889" cy="1408958"/>
            </a:xfrm>
          </p:grpSpPr>
          <p:grpSp>
            <p:nvGrpSpPr>
              <p:cNvPr id="69" name="Group 68"/>
              <p:cNvGrpSpPr/>
              <p:nvPr/>
            </p:nvGrpSpPr>
            <p:grpSpPr>
              <a:xfrm>
                <a:off x="6656448" y="1739240"/>
                <a:ext cx="1377889" cy="1299690"/>
                <a:chOff x="6656448" y="1739240"/>
                <a:chExt cx="1377889" cy="1299690"/>
              </a:xfrm>
            </p:grpSpPr>
            <p:grpSp>
              <p:nvGrpSpPr>
                <p:cNvPr id="74" name="Group 73"/>
                <p:cNvGrpSpPr/>
                <p:nvPr/>
              </p:nvGrpSpPr>
              <p:grpSpPr>
                <a:xfrm>
                  <a:off x="6658924" y="1739240"/>
                  <a:ext cx="1375413" cy="1162113"/>
                  <a:chOff x="7086600" y="1752600"/>
                  <a:chExt cx="1375413" cy="1162113"/>
                </a:xfrm>
              </p:grpSpPr>
              <p:grpSp>
                <p:nvGrpSpPr>
                  <p:cNvPr id="77" name="Group 76"/>
                  <p:cNvGrpSpPr/>
                  <p:nvPr/>
                </p:nvGrpSpPr>
                <p:grpSpPr>
                  <a:xfrm>
                    <a:off x="8208013" y="1753902"/>
                    <a:ext cx="254000" cy="617974"/>
                    <a:chOff x="5073021" y="1830772"/>
                    <a:chExt cx="381000" cy="936015"/>
                  </a:xfrm>
                </p:grpSpPr>
                <p:sp>
                  <p:nvSpPr>
                    <p:cNvPr id="91" name="Rectangle 90"/>
                    <p:cNvSpPr/>
                    <p:nvPr/>
                  </p:nvSpPr>
                  <p:spPr>
                    <a:xfrm rot="16200000">
                      <a:off x="4815414" y="2163338"/>
                      <a:ext cx="936015" cy="270884"/>
                    </a:xfrm>
                    <a:prstGeom prst="rect">
                      <a:avLst/>
                    </a:prstGeom>
                    <a:solidFill>
                      <a:srgbClr val="00B050"/>
                    </a:solidFill>
                    <a:ln>
                      <a:solidFill>
                        <a:srgbClr val="92D05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2" name="TextBox 91"/>
                    <p:cNvSpPr txBox="1"/>
                    <p:nvPr/>
                  </p:nvSpPr>
                  <p:spPr>
                    <a:xfrm>
                      <a:off x="5073021" y="1981200"/>
                      <a:ext cx="381000" cy="60602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2000" dirty="0" smtClean="0"/>
                        <a:t>x</a:t>
                      </a:r>
                      <a:endParaRPr lang="en-US" sz="2000" dirty="0"/>
                    </a:p>
                  </p:txBody>
                </p:sp>
              </p:grpSp>
              <p:grpSp>
                <p:nvGrpSpPr>
                  <p:cNvPr id="78" name="Group 77"/>
                  <p:cNvGrpSpPr/>
                  <p:nvPr/>
                </p:nvGrpSpPr>
                <p:grpSpPr>
                  <a:xfrm>
                    <a:off x="7086600" y="1752600"/>
                    <a:ext cx="1354450" cy="1162113"/>
                    <a:chOff x="7086600" y="1752600"/>
                    <a:chExt cx="1354450" cy="1162113"/>
                  </a:xfrm>
                </p:grpSpPr>
                <p:grpSp>
                  <p:nvGrpSpPr>
                    <p:cNvPr id="79" name="Group 78"/>
                    <p:cNvGrpSpPr/>
                    <p:nvPr/>
                  </p:nvGrpSpPr>
                  <p:grpSpPr>
                    <a:xfrm>
                      <a:off x="7086600" y="1752600"/>
                      <a:ext cx="660400" cy="609600"/>
                      <a:chOff x="4953000" y="304800"/>
                      <a:chExt cx="990600" cy="990600"/>
                    </a:xfrm>
                  </p:grpSpPr>
                  <p:sp>
                    <p:nvSpPr>
                      <p:cNvPr id="89" name="Rectangle 88"/>
                      <p:cNvSpPr/>
                      <p:nvPr/>
                    </p:nvSpPr>
                    <p:spPr>
                      <a:xfrm>
                        <a:off x="4953000" y="304800"/>
                        <a:ext cx="990600" cy="990600"/>
                      </a:xfrm>
                      <a:prstGeom prst="rect">
                        <a:avLst/>
                      </a:prstGeom>
                      <a:solidFill>
                        <a:srgbClr val="1557DB"/>
                      </a:solidFill>
                      <a:ln>
                        <a:solidFill>
                          <a:srgbClr val="2910E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90" name="TextBox 89"/>
                      <p:cNvSpPr txBox="1"/>
                      <p:nvPr/>
                    </p:nvSpPr>
                    <p:spPr>
                      <a:xfrm>
                        <a:off x="5180363" y="430788"/>
                        <a:ext cx="723900" cy="65017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2000" dirty="0" smtClean="0"/>
                          <a:t>x</a:t>
                        </a:r>
                        <a:r>
                          <a:rPr lang="en-US" sz="2000" baseline="30000" dirty="0" smtClean="0"/>
                          <a:t>2</a:t>
                        </a:r>
                        <a:endParaRPr lang="en-US" sz="2000" baseline="30000" dirty="0"/>
                      </a:p>
                    </p:txBody>
                  </p:sp>
                </p:grpSp>
                <p:grpSp>
                  <p:nvGrpSpPr>
                    <p:cNvPr id="80" name="Group 79"/>
                    <p:cNvGrpSpPr/>
                    <p:nvPr/>
                  </p:nvGrpSpPr>
                  <p:grpSpPr>
                    <a:xfrm>
                      <a:off x="7086600" y="2459829"/>
                      <a:ext cx="660400" cy="454884"/>
                      <a:chOff x="4953000" y="1161063"/>
                      <a:chExt cx="990600" cy="688988"/>
                    </a:xfrm>
                  </p:grpSpPr>
                  <p:sp>
                    <p:nvSpPr>
                      <p:cNvPr id="87" name="Rectangle 86"/>
                      <p:cNvSpPr/>
                      <p:nvPr/>
                    </p:nvSpPr>
                    <p:spPr>
                      <a:xfrm>
                        <a:off x="4953000" y="1161063"/>
                        <a:ext cx="990600" cy="266699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88" name="TextBox 87"/>
                      <p:cNvSpPr txBox="1"/>
                      <p:nvPr/>
                    </p:nvSpPr>
                    <p:spPr>
                      <a:xfrm>
                        <a:off x="5257800" y="1244025"/>
                        <a:ext cx="533400" cy="60602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2000" dirty="0" smtClean="0"/>
                          <a:t>x</a:t>
                        </a:r>
                        <a:endParaRPr lang="en-US" sz="2000" dirty="0"/>
                      </a:p>
                    </p:txBody>
                  </p:sp>
                </p:grpSp>
                <p:sp>
                  <p:nvSpPr>
                    <p:cNvPr id="84" name="Rectangle 83"/>
                    <p:cNvSpPr/>
                    <p:nvPr/>
                  </p:nvSpPr>
                  <p:spPr>
                    <a:xfrm rot="16200000">
                      <a:off x="8264613" y="2672562"/>
                      <a:ext cx="175074" cy="177800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C0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</p:grpSp>
            <p:sp>
              <p:nvSpPr>
                <p:cNvPr id="75" name="Rectangle 74"/>
                <p:cNvSpPr/>
                <p:nvPr/>
              </p:nvSpPr>
              <p:spPr>
                <a:xfrm>
                  <a:off x="6658924" y="2666197"/>
                  <a:ext cx="660400" cy="17608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Rectangle 75"/>
                <p:cNvSpPr/>
                <p:nvPr/>
              </p:nvSpPr>
              <p:spPr>
                <a:xfrm>
                  <a:off x="6656448" y="2888700"/>
                  <a:ext cx="662875" cy="15023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0" name="Group 69"/>
              <p:cNvGrpSpPr/>
              <p:nvPr/>
            </p:nvGrpSpPr>
            <p:grpSpPr>
              <a:xfrm>
                <a:off x="6753924" y="2310173"/>
                <a:ext cx="433864" cy="838025"/>
                <a:chOff x="6753924" y="2310173"/>
                <a:chExt cx="433864" cy="838025"/>
              </a:xfrm>
            </p:grpSpPr>
            <p:sp>
              <p:nvSpPr>
                <p:cNvPr id="71" name="TextBox 70"/>
                <p:cNvSpPr txBox="1"/>
                <p:nvPr/>
              </p:nvSpPr>
              <p:spPr>
                <a:xfrm>
                  <a:off x="6753924" y="2310173"/>
                  <a:ext cx="42075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dirty="0" smtClean="0"/>
                    <a:t>-x</a:t>
                  </a:r>
                  <a:endParaRPr lang="en-US" sz="2000" dirty="0"/>
                </a:p>
              </p:txBody>
            </p:sp>
            <p:sp>
              <p:nvSpPr>
                <p:cNvPr id="72" name="TextBox 71"/>
                <p:cNvSpPr txBox="1"/>
                <p:nvPr/>
              </p:nvSpPr>
              <p:spPr>
                <a:xfrm>
                  <a:off x="6764232" y="2533511"/>
                  <a:ext cx="423556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dirty="0" smtClean="0"/>
                    <a:t>-x</a:t>
                  </a:r>
                  <a:endParaRPr lang="en-US" sz="2000" dirty="0"/>
                </a:p>
              </p:txBody>
            </p:sp>
            <p:sp>
              <p:nvSpPr>
                <p:cNvPr id="73" name="TextBox 72"/>
                <p:cNvSpPr txBox="1"/>
                <p:nvPr/>
              </p:nvSpPr>
              <p:spPr>
                <a:xfrm>
                  <a:off x="6762999" y="2748088"/>
                  <a:ext cx="407225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dirty="0" smtClean="0"/>
                    <a:t>-x</a:t>
                  </a:r>
                  <a:endParaRPr lang="en-US" sz="2000" dirty="0"/>
                </a:p>
              </p:txBody>
            </p:sp>
          </p:grpSp>
        </p:grpSp>
        <p:sp>
          <p:nvSpPr>
            <p:cNvPr id="66" name="Rectangle 65"/>
            <p:cNvSpPr/>
            <p:nvPr/>
          </p:nvSpPr>
          <p:spPr>
            <a:xfrm rot="16200000">
              <a:off x="7842563" y="2887840"/>
              <a:ext cx="175074" cy="1778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/>
            <p:cNvSpPr/>
            <p:nvPr/>
          </p:nvSpPr>
          <p:spPr>
            <a:xfrm rot="16200000">
              <a:off x="7841738" y="2426131"/>
              <a:ext cx="175074" cy="1778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3" name="Rectangle 92"/>
          <p:cNvSpPr/>
          <p:nvPr/>
        </p:nvSpPr>
        <p:spPr>
          <a:xfrm>
            <a:off x="951959" y="398418"/>
            <a:ext cx="32240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Times-Bold"/>
                <a:ea typeface="Calibri"/>
                <a:cs typeface="Times-Bold"/>
              </a:rPr>
              <a:t>Algebra Tiles or Area Model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5903804" y="1768576"/>
            <a:ext cx="5475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86" name="TextBox 85"/>
          <p:cNvSpPr txBox="1"/>
          <p:nvPr/>
        </p:nvSpPr>
        <p:spPr>
          <a:xfrm>
            <a:off x="6778090" y="1068613"/>
            <a:ext cx="5475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94" name="TextBox 93"/>
          <p:cNvSpPr txBox="1"/>
          <p:nvPr/>
        </p:nvSpPr>
        <p:spPr>
          <a:xfrm>
            <a:off x="7580868" y="1078343"/>
            <a:ext cx="740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+ 1</a:t>
            </a:r>
            <a:endParaRPr lang="en-US" sz="2800" dirty="0"/>
          </a:p>
        </p:txBody>
      </p:sp>
      <p:sp>
        <p:nvSpPr>
          <p:cNvPr id="95" name="TextBox 94"/>
          <p:cNvSpPr txBox="1"/>
          <p:nvPr/>
        </p:nvSpPr>
        <p:spPr>
          <a:xfrm>
            <a:off x="5674996" y="2501876"/>
            <a:ext cx="740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-</a:t>
            </a:r>
            <a:r>
              <a:rPr lang="en-US" sz="2800" dirty="0" smtClean="0"/>
              <a:t> </a:t>
            </a:r>
            <a:r>
              <a:rPr lang="en-US" sz="28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xmlns="" val="2663887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61" grpId="0" animBg="1"/>
      <p:bldP spid="85" grpId="0"/>
      <p:bldP spid="86" grpId="0"/>
      <p:bldP spid="94" grpId="0"/>
      <p:bldP spid="9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Checking your work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2590800" y="1447800"/>
                <a:ext cx="4191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i="1" dirty="0" smtClean="0">
                    <a:solidFill>
                      <a:prstClr val="black"/>
                    </a:solidFill>
                    <a:latin typeface="Cambria Math"/>
                  </a:rPr>
                  <a:t>Factor by Grouping </a:t>
                </a:r>
              </a:p>
              <a:p>
                <a:endParaRPr lang="en-US" sz="3200" i="1" dirty="0" smtClean="0">
                  <a:solidFill>
                    <a:prstClr val="black"/>
                  </a:solidFill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32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32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−3</m:t>
                      </m:r>
                      <m:r>
                        <a:rPr lang="en-US" sz="32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32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32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32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−3</m:t>
                      </m:r>
                    </m:oMath>
                  </m:oMathPara>
                </a14:m>
                <a:endParaRPr lang="en-US" sz="3200" dirty="0" smtClean="0">
                  <a:solidFill>
                    <a:prstClr val="black"/>
                  </a:solidFill>
                </a:endParaRPr>
              </a:p>
              <a:p>
                <a:pPr algn="ctr"/>
                <a:r>
                  <a:rPr lang="en-US" sz="3200" dirty="0" smtClean="0">
                    <a:solidFill>
                      <a:prstClr val="black"/>
                    </a:solidFill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solidFill>
                          <a:prstClr val="black"/>
                        </a:solidFill>
                        <a:latin typeface="Cambria Math"/>
                      </a:rPr>
                      <m:t>−3</m:t>
                    </m:r>
                    <m:r>
                      <a:rPr lang="en-US" sz="3200" i="1">
                        <a:solidFill>
                          <a:prstClr val="black"/>
                        </a:solidFill>
                        <a:latin typeface="Cambria Math"/>
                      </a:rPr>
                      <m:t>𝑥</m:t>
                    </m:r>
                    <m:r>
                      <a:rPr lang="en-US" sz="3200" smtClean="0">
                        <a:solidFill>
                          <a:prstClr val="black"/>
                        </a:solidFill>
                        <a:latin typeface="Cambria Math"/>
                      </a:rPr>
                      <m:t>)</m:t>
                    </m:r>
                    <m:d>
                      <m:dPr>
                        <m:ctrlPr>
                          <a:rPr lang="en-US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US" sz="3200" b="0" i="0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−3</m:t>
                        </m:r>
                      </m:e>
                    </m:d>
                  </m:oMath>
                </a14:m>
                <a:endParaRPr lang="en-US" sz="3200" dirty="0" smtClean="0">
                  <a:solidFill>
                    <a:prstClr val="black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solidFill>
                            <a:prstClr val="black"/>
                          </a:solidFill>
                          <a:latin typeface="Cambria Math"/>
                        </a:rPr>
                        <m:t>𝑥</m:t>
                      </m:r>
                      <m:d>
                        <m:dPr>
                          <m:ctrlPr>
                            <a:rPr lang="en-US" sz="3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US" sz="32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−3</m:t>
                          </m:r>
                        </m:e>
                      </m:d>
                      <m:r>
                        <a:rPr lang="en-US" sz="3200" i="1">
                          <a:solidFill>
                            <a:prstClr val="black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32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1</m:t>
                      </m:r>
                      <m:d>
                        <m:dPr>
                          <m:ctrlPr>
                            <a:rPr lang="en-US" sz="3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US" sz="32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−3</m:t>
                          </m:r>
                        </m:e>
                      </m:d>
                    </m:oMath>
                  </m:oMathPara>
                </a14:m>
                <a:endParaRPr lang="en-US" sz="3200" dirty="0" smtClean="0">
                  <a:solidFill>
                    <a:prstClr val="black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3200" i="1">
                          <a:solidFill>
                            <a:prstClr val="black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32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+1)</m:t>
                      </m:r>
                      <m:d>
                        <m:dPr>
                          <m:ctrlPr>
                            <a:rPr lang="en-US" sz="3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US" sz="32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−3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1447800"/>
                <a:ext cx="4191000" cy="3046988"/>
              </a:xfrm>
              <a:prstGeom prst="rect">
                <a:avLst/>
              </a:prstGeom>
              <a:blipFill rotWithShape="1">
                <a:blip r:embed="rId2"/>
                <a:stretch>
                  <a:fillRect l="-3634" t="-2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9169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78709" y="76200"/>
            <a:ext cx="7772400" cy="381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/>
              <a:t>Multiplying Polynomials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870582"/>
            <a:ext cx="259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You Try!</a:t>
            </a:r>
            <a:endParaRPr lang="en-US" sz="4800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TextBox 7"/>
              <p:cNvSpPr txBox="1"/>
              <p:nvPr/>
            </p:nvSpPr>
            <p:spPr>
              <a:xfrm>
                <a:off x="381000" y="2272146"/>
                <a:ext cx="5017159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4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4400" b="0" i="1" smtClean="0">
                              <a:latin typeface="Cambria Math"/>
                            </a:rPr>
                            <m:t>−4</m:t>
                          </m:r>
                        </m:e>
                      </m:d>
                      <m:r>
                        <a:rPr lang="en-US" sz="4400" b="0" i="1" smtClean="0">
                          <a:latin typeface="Cambria Math"/>
                        </a:rPr>
                        <m:t>(</m:t>
                      </m:r>
                      <m:r>
                        <a:rPr lang="en-US" sz="4400" b="0" i="1" smtClean="0">
                          <a:latin typeface="Cambria Math"/>
                        </a:rPr>
                        <m:t>𝑥</m:t>
                      </m:r>
                      <m:r>
                        <a:rPr lang="en-US" sz="4400" b="0" i="1" smtClean="0">
                          <a:latin typeface="Cambria Math"/>
                        </a:rPr>
                        <m:t>+1)</m:t>
                      </m:r>
                    </m:oMath>
                  </m:oMathPara>
                </a14:m>
                <a:endParaRPr lang="en-US" sz="4400" dirty="0" smtClean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2272146"/>
                <a:ext cx="5017159" cy="76944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Box 6"/>
              <p:cNvSpPr txBox="1"/>
              <p:nvPr/>
            </p:nvSpPr>
            <p:spPr>
              <a:xfrm>
                <a:off x="4564909" y="2272145"/>
                <a:ext cx="5017159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4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4400" b="0" i="1" smtClean="0">
                              <a:latin typeface="Cambria Math"/>
                            </a:rPr>
                            <m:t>+4</m:t>
                          </m:r>
                        </m:e>
                      </m:d>
                      <m:r>
                        <a:rPr lang="en-US" sz="4400" b="0" i="1" smtClean="0">
                          <a:latin typeface="Cambria Math"/>
                        </a:rPr>
                        <m:t>(</m:t>
                      </m:r>
                      <m:r>
                        <a:rPr lang="en-US" sz="4400" b="0" i="1" smtClean="0">
                          <a:latin typeface="Cambria Math"/>
                        </a:rPr>
                        <m:t>𝑥</m:t>
                      </m:r>
                      <m:r>
                        <a:rPr lang="en-US" sz="4400" b="0" i="1" smtClean="0">
                          <a:latin typeface="Cambria Math"/>
                        </a:rPr>
                        <m:t>−1)</m:t>
                      </m:r>
                    </m:oMath>
                  </m:oMathPara>
                </a14:m>
                <a:endParaRPr lang="en-US" sz="4400" dirty="0" smtClean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4909" y="2272145"/>
                <a:ext cx="5017159" cy="76944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24004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660" y="152400"/>
            <a:ext cx="7772400" cy="639762"/>
          </a:xfrm>
        </p:spPr>
        <p:txBody>
          <a:bodyPr/>
          <a:lstStyle/>
          <a:p>
            <a:r>
              <a:rPr lang="en-US" dirty="0" smtClean="0"/>
              <a:t>Algebra Tiles Make a Rectangle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764223"/>
            <a:ext cx="1838660" cy="225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704462"/>
            <a:ext cx="2345692" cy="184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536865" y="1794237"/>
            <a:ext cx="457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x </a:t>
            </a:r>
          </a:p>
          <a:p>
            <a:endParaRPr lang="en-US" sz="1400" b="1" dirty="0" smtClean="0"/>
          </a:p>
          <a:p>
            <a:r>
              <a:rPr lang="en-US" sz="2400" b="1" dirty="0" smtClean="0"/>
              <a:t>+</a:t>
            </a:r>
          </a:p>
          <a:p>
            <a:endParaRPr lang="en-US" sz="1400" b="1" dirty="0" smtClean="0"/>
          </a:p>
          <a:p>
            <a:r>
              <a:rPr lang="en-US" sz="2400" b="1" dirty="0" smtClean="0"/>
              <a:t>1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828800" y="1284517"/>
            <a:ext cx="2345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    </a:t>
            </a:r>
            <a:r>
              <a:rPr lang="en-US" sz="2800" b="1" dirty="0"/>
              <a:t>x   </a:t>
            </a:r>
            <a:r>
              <a:rPr lang="en-US" sz="2800" b="1" dirty="0" smtClean="0"/>
              <a:t> </a:t>
            </a:r>
            <a:r>
              <a:rPr lang="en-US" sz="2800" b="1" dirty="0"/>
              <a:t>+  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98966" y="1814384"/>
            <a:ext cx="457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x </a:t>
            </a:r>
          </a:p>
          <a:p>
            <a:endParaRPr lang="en-US" sz="1400" b="1" dirty="0" smtClean="0"/>
          </a:p>
          <a:p>
            <a:r>
              <a:rPr lang="en-US" sz="2400" b="1" dirty="0" smtClean="0"/>
              <a:t>+</a:t>
            </a:r>
          </a:p>
          <a:p>
            <a:endParaRPr lang="en-US" sz="1400" b="1" dirty="0" smtClean="0"/>
          </a:p>
          <a:p>
            <a:r>
              <a:rPr lang="en-US" sz="2400" b="1" dirty="0" smtClean="0"/>
              <a:t>1</a:t>
            </a:r>
            <a:endParaRPr lang="en-US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828800" y="3453166"/>
            <a:ext cx="2345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    </a:t>
            </a:r>
            <a:r>
              <a:rPr lang="en-US" sz="2800" b="1" dirty="0"/>
              <a:t>x   </a:t>
            </a:r>
            <a:r>
              <a:rPr lang="en-US" sz="2800" b="1" dirty="0" smtClean="0"/>
              <a:t> </a:t>
            </a:r>
            <a:r>
              <a:rPr lang="en-US" sz="2800" b="1" dirty="0"/>
              <a:t>+  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38800" y="2368382"/>
            <a:ext cx="2345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    </a:t>
            </a:r>
            <a:r>
              <a:rPr lang="en-US" sz="2800" b="1" dirty="0"/>
              <a:t>x   </a:t>
            </a:r>
            <a:r>
              <a:rPr lang="en-US" sz="2800" b="1" dirty="0" smtClean="0"/>
              <a:t> </a:t>
            </a:r>
            <a:r>
              <a:rPr lang="en-US" sz="2800" b="1" dirty="0"/>
              <a:t>+  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06921" y="4837872"/>
            <a:ext cx="2345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    </a:t>
            </a:r>
            <a:r>
              <a:rPr lang="en-US" sz="2800" b="1" dirty="0"/>
              <a:t>x   </a:t>
            </a:r>
            <a:r>
              <a:rPr lang="en-US" sz="2800" b="1" dirty="0" smtClean="0"/>
              <a:t> </a:t>
            </a:r>
            <a:r>
              <a:rPr lang="en-US" sz="2800" b="1" dirty="0"/>
              <a:t>+  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29860" y="3074946"/>
            <a:ext cx="457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x </a:t>
            </a:r>
          </a:p>
          <a:p>
            <a:endParaRPr lang="en-US" sz="1400" b="1" dirty="0" smtClean="0"/>
          </a:p>
          <a:p>
            <a:r>
              <a:rPr lang="en-US" sz="2400" b="1" dirty="0" smtClean="0"/>
              <a:t>+</a:t>
            </a:r>
          </a:p>
          <a:p>
            <a:endParaRPr lang="en-US" sz="1400" b="1" dirty="0" smtClean="0"/>
          </a:p>
          <a:p>
            <a:r>
              <a:rPr lang="en-US" sz="2400" b="1" dirty="0"/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0" y="3074946"/>
            <a:ext cx="457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x </a:t>
            </a:r>
          </a:p>
          <a:p>
            <a:endParaRPr lang="en-US" sz="1400" b="1" dirty="0" smtClean="0"/>
          </a:p>
          <a:p>
            <a:r>
              <a:rPr lang="en-US" sz="2400" b="1" dirty="0" smtClean="0"/>
              <a:t>+</a:t>
            </a:r>
          </a:p>
          <a:p>
            <a:endParaRPr lang="en-US" sz="1400" b="1" dirty="0" smtClean="0"/>
          </a:p>
          <a:p>
            <a:r>
              <a:rPr lang="en-US" sz="2400" b="1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xmlns="" val="3807605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5" name="Table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13645022"/>
              </p:ext>
            </p:extLst>
          </p:nvPr>
        </p:nvGraphicFramePr>
        <p:xfrm>
          <a:off x="5592124" y="977240"/>
          <a:ext cx="281940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9800"/>
                <a:gridCol w="939800"/>
                <a:gridCol w="939800"/>
              </a:tblGrid>
              <a:tr h="704676"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714462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70C0"/>
                          </a:solidFill>
                        </a:rPr>
                        <a:t>x</a:t>
                      </a:r>
                      <a:r>
                        <a:rPr lang="en-US" sz="2800" baseline="30000" dirty="0" smtClean="0">
                          <a:solidFill>
                            <a:srgbClr val="0070C0"/>
                          </a:solidFill>
                        </a:rPr>
                        <a:t>2</a:t>
                      </a:r>
                      <a:endParaRPr lang="en-US" sz="28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-3x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4462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-3x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C000"/>
                          </a:solidFill>
                        </a:rPr>
                        <a:t>-9</a:t>
                      </a:r>
                      <a:endParaRPr lang="en-US" sz="2800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16" name="Straight Connector 115"/>
          <p:cNvCxnSpPr/>
          <p:nvPr/>
        </p:nvCxnSpPr>
        <p:spPr>
          <a:xfrm>
            <a:off x="4989617" y="120512"/>
            <a:ext cx="1" cy="422306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Rectangle 116"/>
          <p:cNvSpPr/>
          <p:nvPr/>
        </p:nvSpPr>
        <p:spPr>
          <a:xfrm>
            <a:off x="6258811" y="3283752"/>
            <a:ext cx="1951175" cy="523220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  <a:latin typeface="Times-Bold"/>
                <a:ea typeface="Calibri"/>
                <a:cs typeface="Times-Bold"/>
              </a:rPr>
              <a:t>x</a:t>
            </a:r>
            <a:r>
              <a:rPr lang="en-US" sz="2800" b="1" baseline="30000" dirty="0" smtClean="0">
                <a:solidFill>
                  <a:srgbClr val="0070C0"/>
                </a:solidFill>
                <a:latin typeface="Times-Bold"/>
                <a:ea typeface="Calibri"/>
                <a:cs typeface="Times-Bold"/>
              </a:rPr>
              <a:t>2</a:t>
            </a:r>
            <a:r>
              <a:rPr lang="en-US" sz="2800" b="1" dirty="0" smtClean="0">
                <a:solidFill>
                  <a:srgbClr val="FF0000"/>
                </a:solidFill>
                <a:latin typeface="Times-Bold"/>
                <a:ea typeface="Calibri"/>
                <a:cs typeface="Times-Bold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Comic Sans MS"/>
              </a:rPr>
              <a:t>– </a:t>
            </a:r>
            <a:r>
              <a:rPr lang="en-US" sz="2800" b="1" dirty="0">
                <a:solidFill>
                  <a:srgbClr val="FF0000"/>
                </a:solidFill>
                <a:latin typeface="Times-Bold"/>
              </a:rPr>
              <a:t>6</a:t>
            </a:r>
            <a:r>
              <a:rPr lang="en-US" sz="2800" b="1" dirty="0" smtClean="0">
                <a:solidFill>
                  <a:srgbClr val="FF0000"/>
                </a:solidFill>
                <a:latin typeface="Times-Bold"/>
                <a:ea typeface="Calibri"/>
                <a:cs typeface="Times-Bold"/>
              </a:rPr>
              <a:t>x </a:t>
            </a:r>
            <a:r>
              <a:rPr lang="en-US" sz="2800" b="1" dirty="0" smtClean="0">
                <a:solidFill>
                  <a:srgbClr val="FFFF00"/>
                </a:solidFill>
                <a:latin typeface="Comic Sans MS"/>
              </a:rPr>
              <a:t>+</a:t>
            </a:r>
            <a:r>
              <a:rPr lang="en-US" sz="2800" b="1" dirty="0" smtClean="0">
                <a:solidFill>
                  <a:srgbClr val="FFFF00"/>
                </a:solidFill>
                <a:latin typeface="Times-Bold"/>
                <a:ea typeface="Calibri"/>
                <a:cs typeface="Times-Bold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Times-Bold"/>
                <a:ea typeface="Calibri"/>
                <a:cs typeface="Times-Bold"/>
              </a:rPr>
              <a:t>9</a:t>
            </a:r>
            <a:endParaRPr lang="en-US" sz="2800" b="1" dirty="0" smtClean="0">
              <a:solidFill>
                <a:srgbClr val="FFFF00"/>
              </a:solidFill>
              <a:latin typeface="Times-Bold"/>
              <a:ea typeface="Calibri"/>
              <a:cs typeface="Times-Bold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5858849" y="381200"/>
            <a:ext cx="24192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Times-Bold"/>
                <a:ea typeface="Calibri"/>
                <a:cs typeface="Times-Bold"/>
              </a:rPr>
              <a:t>Graphic Organizer</a:t>
            </a:r>
          </a:p>
        </p:txBody>
      </p:sp>
      <p:sp>
        <p:nvSpPr>
          <p:cNvPr id="142" name="Rectangle 141"/>
          <p:cNvSpPr/>
          <p:nvPr/>
        </p:nvSpPr>
        <p:spPr>
          <a:xfrm>
            <a:off x="1269056" y="398418"/>
            <a:ext cx="32240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Times-Bold"/>
                <a:ea typeface="Calibri"/>
                <a:cs typeface="Times-Bold"/>
              </a:rPr>
              <a:t>Algebra Tiles or Area Model</a:t>
            </a:r>
          </a:p>
        </p:txBody>
      </p:sp>
      <p:sp>
        <p:nvSpPr>
          <p:cNvPr id="219" name="Rectangle 218"/>
          <p:cNvSpPr/>
          <p:nvPr/>
        </p:nvSpPr>
        <p:spPr>
          <a:xfrm>
            <a:off x="1680605" y="915996"/>
            <a:ext cx="20152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prstClr val="black"/>
                </a:solidFill>
              </a:rPr>
              <a:t>(x – 3)(x – 3)</a:t>
            </a:r>
            <a:endParaRPr lang="en-US" sz="2800" dirty="0">
              <a:solidFill>
                <a:prstClr val="black"/>
              </a:solidFill>
            </a:endParaRPr>
          </a:p>
        </p:txBody>
      </p:sp>
      <p:grpSp>
        <p:nvGrpSpPr>
          <p:cNvPr id="220" name="Group 219"/>
          <p:cNvGrpSpPr/>
          <p:nvPr/>
        </p:nvGrpSpPr>
        <p:grpSpPr>
          <a:xfrm>
            <a:off x="2214005" y="1982796"/>
            <a:ext cx="990600" cy="990600"/>
            <a:chOff x="4953000" y="304800"/>
            <a:chExt cx="990600" cy="990600"/>
          </a:xfrm>
          <a:solidFill>
            <a:srgbClr val="1557DB"/>
          </a:solidFill>
        </p:grpSpPr>
        <p:sp>
          <p:nvSpPr>
            <p:cNvPr id="221" name="Rectangle 220"/>
            <p:cNvSpPr/>
            <p:nvPr/>
          </p:nvSpPr>
          <p:spPr>
            <a:xfrm>
              <a:off x="4953000" y="304800"/>
              <a:ext cx="990600" cy="990600"/>
            </a:xfrm>
            <a:prstGeom prst="rect">
              <a:avLst/>
            </a:prstGeom>
            <a:grpFill/>
            <a:ln>
              <a:solidFill>
                <a:srgbClr val="2910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22" name="TextBox 221"/>
            <p:cNvSpPr txBox="1"/>
            <p:nvPr/>
          </p:nvSpPr>
          <p:spPr>
            <a:xfrm>
              <a:off x="5217597" y="469722"/>
              <a:ext cx="533400" cy="58477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r>
                <a:rPr lang="en-US" sz="3200" baseline="30000" dirty="0" smtClean="0"/>
                <a:t>2</a:t>
              </a:r>
              <a:endParaRPr lang="en-US" sz="3200" dirty="0"/>
            </a:p>
          </p:txBody>
        </p:sp>
      </p:grpSp>
      <p:grpSp>
        <p:nvGrpSpPr>
          <p:cNvPr id="223" name="Group 222"/>
          <p:cNvGrpSpPr/>
          <p:nvPr/>
        </p:nvGrpSpPr>
        <p:grpSpPr>
          <a:xfrm>
            <a:off x="3935930" y="1982796"/>
            <a:ext cx="533400" cy="990600"/>
            <a:chOff x="6570025" y="1828800"/>
            <a:chExt cx="533400" cy="990600"/>
          </a:xfrm>
          <a:solidFill>
            <a:srgbClr val="FF0000"/>
          </a:solidFill>
        </p:grpSpPr>
        <p:sp>
          <p:nvSpPr>
            <p:cNvPr id="224" name="Rectangle 223"/>
            <p:cNvSpPr/>
            <p:nvPr/>
          </p:nvSpPr>
          <p:spPr>
            <a:xfrm rot="16200000">
              <a:off x="6302828" y="2190750"/>
              <a:ext cx="990600" cy="26670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25" name="TextBox 224"/>
            <p:cNvSpPr txBox="1"/>
            <p:nvPr/>
          </p:nvSpPr>
          <p:spPr>
            <a:xfrm>
              <a:off x="6570025" y="2040575"/>
              <a:ext cx="5334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-x</a:t>
              </a:r>
              <a:endParaRPr lang="en-US" sz="2400" dirty="0"/>
            </a:p>
          </p:txBody>
        </p:sp>
      </p:grpSp>
      <p:grpSp>
        <p:nvGrpSpPr>
          <p:cNvPr id="226" name="Group 225"/>
          <p:cNvGrpSpPr/>
          <p:nvPr/>
        </p:nvGrpSpPr>
        <p:grpSpPr>
          <a:xfrm>
            <a:off x="3566060" y="1982796"/>
            <a:ext cx="533400" cy="990600"/>
            <a:chOff x="6569280" y="1828800"/>
            <a:chExt cx="533400" cy="990600"/>
          </a:xfrm>
          <a:solidFill>
            <a:srgbClr val="FF0000"/>
          </a:solidFill>
        </p:grpSpPr>
        <p:sp>
          <p:nvSpPr>
            <p:cNvPr id="227" name="Rectangle 226"/>
            <p:cNvSpPr/>
            <p:nvPr/>
          </p:nvSpPr>
          <p:spPr>
            <a:xfrm rot="16200000">
              <a:off x="6302828" y="2190750"/>
              <a:ext cx="990600" cy="26670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28" name="TextBox 227"/>
            <p:cNvSpPr txBox="1"/>
            <p:nvPr/>
          </p:nvSpPr>
          <p:spPr>
            <a:xfrm>
              <a:off x="6569280" y="2031954"/>
              <a:ext cx="5334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-x</a:t>
              </a:r>
              <a:endParaRPr lang="en-US" sz="2400" dirty="0"/>
            </a:p>
          </p:txBody>
        </p:sp>
      </p:grpSp>
      <p:grpSp>
        <p:nvGrpSpPr>
          <p:cNvPr id="229" name="Group 228"/>
          <p:cNvGrpSpPr/>
          <p:nvPr/>
        </p:nvGrpSpPr>
        <p:grpSpPr>
          <a:xfrm>
            <a:off x="3184892" y="1982796"/>
            <a:ext cx="533400" cy="990600"/>
            <a:chOff x="6569112" y="1828800"/>
            <a:chExt cx="533400" cy="990600"/>
          </a:xfrm>
          <a:solidFill>
            <a:srgbClr val="FF0000"/>
          </a:solidFill>
        </p:grpSpPr>
        <p:sp>
          <p:nvSpPr>
            <p:cNvPr id="230" name="Rectangle 229"/>
            <p:cNvSpPr/>
            <p:nvPr/>
          </p:nvSpPr>
          <p:spPr>
            <a:xfrm rot="16200000">
              <a:off x="6302828" y="2190750"/>
              <a:ext cx="990600" cy="26670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31" name="TextBox 230"/>
            <p:cNvSpPr txBox="1"/>
            <p:nvPr/>
          </p:nvSpPr>
          <p:spPr>
            <a:xfrm>
              <a:off x="6569112" y="2022817"/>
              <a:ext cx="5334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-x</a:t>
              </a:r>
              <a:endParaRPr lang="en-US" sz="2400" dirty="0"/>
            </a:p>
          </p:txBody>
        </p:sp>
      </p:grpSp>
      <p:grpSp>
        <p:nvGrpSpPr>
          <p:cNvPr id="232" name="Group 231"/>
          <p:cNvGrpSpPr/>
          <p:nvPr/>
        </p:nvGrpSpPr>
        <p:grpSpPr>
          <a:xfrm>
            <a:off x="2214005" y="3606746"/>
            <a:ext cx="990600" cy="584775"/>
            <a:chOff x="6629400" y="1267775"/>
            <a:chExt cx="990600" cy="584775"/>
          </a:xfrm>
          <a:solidFill>
            <a:srgbClr val="FF0000"/>
          </a:solidFill>
        </p:grpSpPr>
        <p:sp>
          <p:nvSpPr>
            <p:cNvPr id="233" name="Rectangle 232"/>
            <p:cNvSpPr/>
            <p:nvPr/>
          </p:nvSpPr>
          <p:spPr>
            <a:xfrm>
              <a:off x="6629400" y="1464129"/>
              <a:ext cx="990600" cy="26670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34" name="TextBox 233"/>
            <p:cNvSpPr txBox="1"/>
            <p:nvPr/>
          </p:nvSpPr>
          <p:spPr>
            <a:xfrm>
              <a:off x="6853795" y="1267775"/>
              <a:ext cx="613805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-x</a:t>
              </a:r>
              <a:endParaRPr lang="en-US" sz="3200" dirty="0"/>
            </a:p>
          </p:txBody>
        </p:sp>
      </p:grpSp>
      <p:grpSp>
        <p:nvGrpSpPr>
          <p:cNvPr id="235" name="Group 234"/>
          <p:cNvGrpSpPr/>
          <p:nvPr/>
        </p:nvGrpSpPr>
        <p:grpSpPr>
          <a:xfrm>
            <a:off x="2214005" y="3213871"/>
            <a:ext cx="990600" cy="584775"/>
            <a:chOff x="6629400" y="1255900"/>
            <a:chExt cx="990600" cy="584775"/>
          </a:xfrm>
          <a:solidFill>
            <a:srgbClr val="FF0000"/>
          </a:solidFill>
        </p:grpSpPr>
        <p:sp>
          <p:nvSpPr>
            <p:cNvPr id="236" name="Rectangle 235"/>
            <p:cNvSpPr/>
            <p:nvPr/>
          </p:nvSpPr>
          <p:spPr>
            <a:xfrm>
              <a:off x="6629400" y="1464129"/>
              <a:ext cx="990600" cy="26670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37" name="TextBox 236"/>
            <p:cNvSpPr txBox="1"/>
            <p:nvPr/>
          </p:nvSpPr>
          <p:spPr>
            <a:xfrm>
              <a:off x="6853795" y="1255900"/>
              <a:ext cx="613805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-x</a:t>
              </a:r>
              <a:endParaRPr lang="en-US" sz="3200" dirty="0"/>
            </a:p>
          </p:txBody>
        </p:sp>
      </p:grpSp>
      <p:grpSp>
        <p:nvGrpSpPr>
          <p:cNvPr id="238" name="Group 237"/>
          <p:cNvGrpSpPr/>
          <p:nvPr/>
        </p:nvGrpSpPr>
        <p:grpSpPr>
          <a:xfrm>
            <a:off x="2214005" y="2832871"/>
            <a:ext cx="990600" cy="584775"/>
            <a:chOff x="6629400" y="1255900"/>
            <a:chExt cx="990600" cy="584775"/>
          </a:xfrm>
          <a:solidFill>
            <a:srgbClr val="FF0000"/>
          </a:solidFill>
        </p:grpSpPr>
        <p:sp>
          <p:nvSpPr>
            <p:cNvPr id="239" name="Rectangle 238"/>
            <p:cNvSpPr/>
            <p:nvPr/>
          </p:nvSpPr>
          <p:spPr>
            <a:xfrm>
              <a:off x="6629400" y="1464129"/>
              <a:ext cx="990600" cy="26670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40" name="TextBox 239"/>
            <p:cNvSpPr txBox="1"/>
            <p:nvPr/>
          </p:nvSpPr>
          <p:spPr>
            <a:xfrm>
              <a:off x="6853795" y="1255900"/>
              <a:ext cx="613805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-x</a:t>
              </a:r>
              <a:endParaRPr lang="en-US" sz="3200" dirty="0"/>
            </a:p>
          </p:txBody>
        </p:sp>
      </p:grpSp>
      <p:grpSp>
        <p:nvGrpSpPr>
          <p:cNvPr id="241" name="Group 240"/>
          <p:cNvGrpSpPr/>
          <p:nvPr/>
        </p:nvGrpSpPr>
        <p:grpSpPr>
          <a:xfrm>
            <a:off x="3168733" y="2936685"/>
            <a:ext cx="1245179" cy="1235507"/>
            <a:chOff x="1876053" y="2743157"/>
            <a:chExt cx="1245179" cy="1235507"/>
          </a:xfrm>
        </p:grpSpPr>
        <p:grpSp>
          <p:nvGrpSpPr>
            <p:cNvPr id="242" name="Group 241"/>
            <p:cNvGrpSpPr/>
            <p:nvPr/>
          </p:nvGrpSpPr>
          <p:grpSpPr>
            <a:xfrm>
              <a:off x="1897162" y="2743157"/>
              <a:ext cx="1224070" cy="1127655"/>
              <a:chOff x="1820962" y="2349239"/>
              <a:chExt cx="1224070" cy="1127655"/>
            </a:xfrm>
          </p:grpSpPr>
          <p:sp>
            <p:nvSpPr>
              <p:cNvPr id="249" name="Rectangle 248"/>
              <p:cNvSpPr/>
              <p:nvPr/>
            </p:nvSpPr>
            <p:spPr>
              <a:xfrm rot="16200000">
                <a:off x="1905762" y="2457886"/>
                <a:ext cx="265176" cy="26670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rgbClr val="FF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50" name="Group 249"/>
              <p:cNvGrpSpPr/>
              <p:nvPr/>
            </p:nvGrpSpPr>
            <p:grpSpPr>
              <a:xfrm>
                <a:off x="2209800" y="2366314"/>
                <a:ext cx="457200" cy="461665"/>
                <a:chOff x="4876800" y="2823514"/>
                <a:chExt cx="457200" cy="461665"/>
              </a:xfrm>
            </p:grpSpPr>
            <p:sp>
              <p:nvSpPr>
                <p:cNvPr id="262" name="Rectangle 261"/>
                <p:cNvSpPr/>
                <p:nvPr/>
              </p:nvSpPr>
              <p:spPr>
                <a:xfrm rot="16200000">
                  <a:off x="4953762" y="2915086"/>
                  <a:ext cx="265176" cy="266700"/>
                </a:xfrm>
                <a:prstGeom prst="rect">
                  <a:avLst/>
                </a:prstGeom>
                <a:solidFill>
                  <a:srgbClr val="FFFF00"/>
                </a:solidFill>
                <a:ln>
                  <a:solidFill>
                    <a:srgbClr val="FFCC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3" name="TextBox 262"/>
                <p:cNvSpPr txBox="1"/>
                <p:nvPr/>
              </p:nvSpPr>
              <p:spPr>
                <a:xfrm>
                  <a:off x="4876800" y="2823514"/>
                  <a:ext cx="457200" cy="4616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dirty="0" smtClean="0"/>
                    <a:t>1</a:t>
                  </a:r>
                  <a:endParaRPr lang="en-US" sz="2400" dirty="0"/>
                </a:p>
              </p:txBody>
            </p:sp>
          </p:grpSp>
          <p:grpSp>
            <p:nvGrpSpPr>
              <p:cNvPr id="251" name="Group 250"/>
              <p:cNvGrpSpPr/>
              <p:nvPr/>
            </p:nvGrpSpPr>
            <p:grpSpPr>
              <a:xfrm>
                <a:off x="2587832" y="2349239"/>
                <a:ext cx="457200" cy="461665"/>
                <a:chOff x="4873832" y="2806439"/>
                <a:chExt cx="457200" cy="461665"/>
              </a:xfrm>
            </p:grpSpPr>
            <p:sp>
              <p:nvSpPr>
                <p:cNvPr id="260" name="Rectangle 259"/>
                <p:cNvSpPr/>
                <p:nvPr/>
              </p:nvSpPr>
              <p:spPr>
                <a:xfrm rot="16200000">
                  <a:off x="4953762" y="2915086"/>
                  <a:ext cx="265176" cy="266700"/>
                </a:xfrm>
                <a:prstGeom prst="rect">
                  <a:avLst/>
                </a:prstGeom>
                <a:solidFill>
                  <a:srgbClr val="FFFF00"/>
                </a:solidFill>
                <a:ln>
                  <a:solidFill>
                    <a:srgbClr val="FFCC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1" name="TextBox 260"/>
                <p:cNvSpPr txBox="1"/>
                <p:nvPr/>
              </p:nvSpPr>
              <p:spPr>
                <a:xfrm>
                  <a:off x="4873832" y="2806439"/>
                  <a:ext cx="457200" cy="4616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dirty="0" smtClean="0"/>
                    <a:t>1</a:t>
                  </a:r>
                  <a:endParaRPr lang="en-US" sz="2400" dirty="0"/>
                </a:p>
              </p:txBody>
            </p:sp>
          </p:grpSp>
          <p:sp>
            <p:nvSpPr>
              <p:cNvPr id="252" name="Rectangle 251"/>
              <p:cNvSpPr/>
              <p:nvPr/>
            </p:nvSpPr>
            <p:spPr>
              <a:xfrm rot="16200000">
                <a:off x="1905762" y="2834421"/>
                <a:ext cx="265176" cy="26670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rgbClr val="FF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53" name="Rectangle 252"/>
              <p:cNvSpPr/>
              <p:nvPr/>
            </p:nvSpPr>
            <p:spPr>
              <a:xfrm rot="16200000">
                <a:off x="2286762" y="2834421"/>
                <a:ext cx="265176" cy="26670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rgbClr val="FF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54" name="Group 253"/>
              <p:cNvGrpSpPr/>
              <p:nvPr/>
            </p:nvGrpSpPr>
            <p:grpSpPr>
              <a:xfrm>
                <a:off x="1820962" y="2365810"/>
                <a:ext cx="1112738" cy="734549"/>
                <a:chOff x="4106962" y="2446475"/>
                <a:chExt cx="1112738" cy="734549"/>
              </a:xfrm>
            </p:grpSpPr>
            <p:sp>
              <p:nvSpPr>
                <p:cNvPr id="258" name="Rectangle 257"/>
                <p:cNvSpPr/>
                <p:nvPr/>
              </p:nvSpPr>
              <p:spPr>
                <a:xfrm rot="16200000">
                  <a:off x="4953762" y="2915086"/>
                  <a:ext cx="265176" cy="266700"/>
                </a:xfrm>
                <a:prstGeom prst="rect">
                  <a:avLst/>
                </a:prstGeom>
                <a:solidFill>
                  <a:srgbClr val="FFFF00"/>
                </a:solidFill>
                <a:ln>
                  <a:solidFill>
                    <a:srgbClr val="FFCC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9" name="TextBox 258"/>
                <p:cNvSpPr txBox="1"/>
                <p:nvPr/>
              </p:nvSpPr>
              <p:spPr>
                <a:xfrm>
                  <a:off x="4106962" y="2446475"/>
                  <a:ext cx="457200" cy="4616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dirty="0" smtClean="0"/>
                    <a:t>1</a:t>
                  </a:r>
                  <a:endParaRPr lang="en-US" sz="2400" dirty="0"/>
                </a:p>
              </p:txBody>
            </p:sp>
          </p:grpSp>
          <p:sp>
            <p:nvSpPr>
              <p:cNvPr id="255" name="Rectangle 254"/>
              <p:cNvSpPr/>
              <p:nvPr/>
            </p:nvSpPr>
            <p:spPr>
              <a:xfrm rot="16200000">
                <a:off x="1905762" y="3210956"/>
                <a:ext cx="265176" cy="26670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rgbClr val="FF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56" name="Rectangle 255"/>
              <p:cNvSpPr/>
              <p:nvPr/>
            </p:nvSpPr>
            <p:spPr>
              <a:xfrm rot="16200000">
                <a:off x="2286762" y="3210956"/>
                <a:ext cx="265176" cy="26670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rgbClr val="FF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57" name="Rectangle 256"/>
              <p:cNvSpPr/>
              <p:nvPr/>
            </p:nvSpPr>
            <p:spPr>
              <a:xfrm rot="16200000">
                <a:off x="2667762" y="3210956"/>
                <a:ext cx="265176" cy="26670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rgbClr val="FF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43" name="TextBox 242"/>
            <p:cNvSpPr txBox="1"/>
            <p:nvPr/>
          </p:nvSpPr>
          <p:spPr>
            <a:xfrm>
              <a:off x="2662054" y="3123783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1</a:t>
              </a:r>
              <a:endParaRPr lang="en-US" sz="2400" dirty="0"/>
            </a:p>
          </p:txBody>
        </p:sp>
        <p:sp>
          <p:nvSpPr>
            <p:cNvPr id="244" name="TextBox 243"/>
            <p:cNvSpPr txBox="1"/>
            <p:nvPr/>
          </p:nvSpPr>
          <p:spPr>
            <a:xfrm>
              <a:off x="2285130" y="3134252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1</a:t>
              </a:r>
              <a:endParaRPr lang="en-US" sz="2400" dirty="0"/>
            </a:p>
          </p:txBody>
        </p:sp>
        <p:sp>
          <p:nvSpPr>
            <p:cNvPr id="245" name="TextBox 244"/>
            <p:cNvSpPr txBox="1"/>
            <p:nvPr/>
          </p:nvSpPr>
          <p:spPr>
            <a:xfrm>
              <a:off x="1876053" y="3129630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1</a:t>
              </a:r>
              <a:endParaRPr lang="en-US" sz="2400" dirty="0"/>
            </a:p>
          </p:txBody>
        </p:sp>
        <p:sp>
          <p:nvSpPr>
            <p:cNvPr id="246" name="TextBox 245"/>
            <p:cNvSpPr txBox="1"/>
            <p:nvPr/>
          </p:nvSpPr>
          <p:spPr>
            <a:xfrm>
              <a:off x="1886061" y="3504731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1</a:t>
              </a:r>
              <a:endParaRPr lang="en-US" sz="2400" dirty="0"/>
            </a:p>
          </p:txBody>
        </p:sp>
        <p:sp>
          <p:nvSpPr>
            <p:cNvPr id="247" name="TextBox 246"/>
            <p:cNvSpPr txBox="1"/>
            <p:nvPr/>
          </p:nvSpPr>
          <p:spPr>
            <a:xfrm>
              <a:off x="2273255" y="3504247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1</a:t>
              </a:r>
              <a:endParaRPr lang="en-US" sz="2400" dirty="0"/>
            </a:p>
          </p:txBody>
        </p:sp>
        <p:sp>
          <p:nvSpPr>
            <p:cNvPr id="248" name="TextBox 247"/>
            <p:cNvSpPr txBox="1"/>
            <p:nvPr/>
          </p:nvSpPr>
          <p:spPr>
            <a:xfrm>
              <a:off x="2652735" y="3516999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1</a:t>
              </a:r>
              <a:endParaRPr lang="en-US" sz="2400" dirty="0"/>
            </a:p>
          </p:txBody>
        </p:sp>
      </p:grpSp>
      <p:grpSp>
        <p:nvGrpSpPr>
          <p:cNvPr id="264" name="Group 263"/>
          <p:cNvGrpSpPr/>
          <p:nvPr/>
        </p:nvGrpSpPr>
        <p:grpSpPr>
          <a:xfrm>
            <a:off x="1730256" y="1985730"/>
            <a:ext cx="527652" cy="2084718"/>
            <a:chOff x="5674738" y="1822567"/>
            <a:chExt cx="527652" cy="2084718"/>
          </a:xfrm>
        </p:grpSpPr>
        <p:grpSp>
          <p:nvGrpSpPr>
            <p:cNvPr id="265" name="Group 264"/>
            <p:cNvGrpSpPr/>
            <p:nvPr/>
          </p:nvGrpSpPr>
          <p:grpSpPr>
            <a:xfrm>
              <a:off x="6096000" y="1822567"/>
              <a:ext cx="0" cy="2054466"/>
              <a:chOff x="762000" y="1374534"/>
              <a:chExt cx="0" cy="2054466"/>
            </a:xfrm>
          </p:grpSpPr>
          <p:cxnSp>
            <p:nvCxnSpPr>
              <p:cNvPr id="277" name="Straight Connector 276"/>
              <p:cNvCxnSpPr/>
              <p:nvPr/>
            </p:nvCxnSpPr>
            <p:spPr>
              <a:xfrm>
                <a:off x="762000" y="1374534"/>
                <a:ext cx="0" cy="9906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8" name="Straight Connector 277"/>
              <p:cNvCxnSpPr/>
              <p:nvPr/>
            </p:nvCxnSpPr>
            <p:spPr>
              <a:xfrm flipV="1">
                <a:off x="762000" y="2455702"/>
                <a:ext cx="0" cy="24732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9" name="Straight Connector 278"/>
              <p:cNvCxnSpPr/>
              <p:nvPr/>
            </p:nvCxnSpPr>
            <p:spPr>
              <a:xfrm flipV="1">
                <a:off x="762000" y="2819400"/>
                <a:ext cx="0" cy="24732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0" name="Straight Connector 279"/>
              <p:cNvCxnSpPr/>
              <p:nvPr/>
            </p:nvCxnSpPr>
            <p:spPr>
              <a:xfrm flipV="1">
                <a:off x="762000" y="3181677"/>
                <a:ext cx="0" cy="24732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6" name="Rectangle 265"/>
            <p:cNvSpPr/>
            <p:nvPr/>
          </p:nvSpPr>
          <p:spPr>
            <a:xfrm>
              <a:off x="5843392" y="1851513"/>
              <a:ext cx="197238" cy="95872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grpSp>
          <p:nvGrpSpPr>
            <p:cNvPr id="267" name="Group 266"/>
            <p:cNvGrpSpPr/>
            <p:nvPr/>
          </p:nvGrpSpPr>
          <p:grpSpPr>
            <a:xfrm>
              <a:off x="5674738" y="2894871"/>
              <a:ext cx="527652" cy="1012414"/>
              <a:chOff x="5674738" y="2894871"/>
              <a:chExt cx="527652" cy="1012414"/>
            </a:xfrm>
          </p:grpSpPr>
          <p:grpSp>
            <p:nvGrpSpPr>
              <p:cNvPr id="269" name="Group 268"/>
              <p:cNvGrpSpPr/>
              <p:nvPr/>
            </p:nvGrpSpPr>
            <p:grpSpPr>
              <a:xfrm>
                <a:off x="5833106" y="2898987"/>
                <a:ext cx="202832" cy="994560"/>
                <a:chOff x="5833106" y="2898987"/>
                <a:chExt cx="202832" cy="994560"/>
              </a:xfrm>
            </p:grpSpPr>
            <p:sp>
              <p:nvSpPr>
                <p:cNvPr id="274" name="TextBox 273"/>
                <p:cNvSpPr txBox="1"/>
                <p:nvPr/>
              </p:nvSpPr>
              <p:spPr>
                <a:xfrm>
                  <a:off x="5833106" y="3636730"/>
                  <a:ext cx="202832" cy="256817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en-US" sz="1400" dirty="0"/>
                </a:p>
              </p:txBody>
            </p:sp>
            <p:sp>
              <p:nvSpPr>
                <p:cNvPr id="275" name="TextBox 274"/>
                <p:cNvSpPr txBox="1"/>
                <p:nvPr/>
              </p:nvSpPr>
              <p:spPr>
                <a:xfrm>
                  <a:off x="5833106" y="3254371"/>
                  <a:ext cx="197238" cy="256817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en-US" sz="1400" dirty="0"/>
                </a:p>
              </p:txBody>
            </p:sp>
            <p:sp>
              <p:nvSpPr>
                <p:cNvPr id="276" name="TextBox 275"/>
                <p:cNvSpPr txBox="1"/>
                <p:nvPr/>
              </p:nvSpPr>
              <p:spPr>
                <a:xfrm>
                  <a:off x="5833106" y="2898987"/>
                  <a:ext cx="197238" cy="256817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en-US" sz="1400" dirty="0"/>
                </a:p>
              </p:txBody>
            </p:sp>
          </p:grpSp>
          <p:grpSp>
            <p:nvGrpSpPr>
              <p:cNvPr id="270" name="Group 269"/>
              <p:cNvGrpSpPr/>
              <p:nvPr/>
            </p:nvGrpSpPr>
            <p:grpSpPr>
              <a:xfrm>
                <a:off x="5674738" y="2894871"/>
                <a:ext cx="527652" cy="1012414"/>
                <a:chOff x="5677711" y="2771956"/>
                <a:chExt cx="527652" cy="1012414"/>
              </a:xfrm>
            </p:grpSpPr>
            <p:sp>
              <p:nvSpPr>
                <p:cNvPr id="271" name="TextBox 270"/>
                <p:cNvSpPr txBox="1"/>
                <p:nvPr/>
              </p:nvSpPr>
              <p:spPr>
                <a:xfrm>
                  <a:off x="5698999" y="2771956"/>
                  <a:ext cx="506364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/>
                    <a:t>-</a:t>
                  </a:r>
                  <a:r>
                    <a:rPr lang="en-US" sz="1200" dirty="0" smtClean="0"/>
                    <a:t>1</a:t>
                  </a:r>
                  <a:endParaRPr lang="en-US" sz="1200" dirty="0"/>
                </a:p>
              </p:txBody>
            </p:sp>
            <p:sp>
              <p:nvSpPr>
                <p:cNvPr id="272" name="TextBox 271"/>
                <p:cNvSpPr txBox="1"/>
                <p:nvPr/>
              </p:nvSpPr>
              <p:spPr>
                <a:xfrm>
                  <a:off x="5688829" y="3125723"/>
                  <a:ext cx="506364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/>
                    <a:t>-</a:t>
                  </a:r>
                  <a:r>
                    <a:rPr lang="en-US" sz="1200" dirty="0" smtClean="0"/>
                    <a:t>1</a:t>
                  </a:r>
                  <a:endParaRPr lang="en-US" sz="1200" dirty="0"/>
                </a:p>
              </p:txBody>
            </p:sp>
            <p:sp>
              <p:nvSpPr>
                <p:cNvPr id="273" name="TextBox 272"/>
                <p:cNvSpPr txBox="1"/>
                <p:nvPr/>
              </p:nvSpPr>
              <p:spPr>
                <a:xfrm>
                  <a:off x="5677711" y="3507371"/>
                  <a:ext cx="506364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/>
                    <a:t>-</a:t>
                  </a:r>
                  <a:r>
                    <a:rPr lang="en-US" sz="1200" dirty="0" smtClean="0"/>
                    <a:t>1</a:t>
                  </a:r>
                  <a:endParaRPr lang="en-US" sz="1200" dirty="0"/>
                </a:p>
              </p:txBody>
            </p:sp>
          </p:grpSp>
        </p:grpSp>
        <p:sp>
          <p:nvSpPr>
            <p:cNvPr id="268" name="TextBox 267"/>
            <p:cNvSpPr txBox="1"/>
            <p:nvPr/>
          </p:nvSpPr>
          <p:spPr>
            <a:xfrm>
              <a:off x="5791200" y="2151236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</p:grpSp>
      <p:grpSp>
        <p:nvGrpSpPr>
          <p:cNvPr id="281" name="Group 280"/>
          <p:cNvGrpSpPr/>
          <p:nvPr/>
        </p:nvGrpSpPr>
        <p:grpSpPr>
          <a:xfrm>
            <a:off x="2214005" y="1548756"/>
            <a:ext cx="2162387" cy="369332"/>
            <a:chOff x="838200" y="1331478"/>
            <a:chExt cx="2162387" cy="369332"/>
          </a:xfrm>
        </p:grpSpPr>
        <p:grpSp>
          <p:nvGrpSpPr>
            <p:cNvPr id="282" name="Group 281"/>
            <p:cNvGrpSpPr/>
            <p:nvPr/>
          </p:nvGrpSpPr>
          <p:grpSpPr>
            <a:xfrm rot="16200000">
              <a:off x="1784241" y="577959"/>
              <a:ext cx="165318" cy="2057400"/>
              <a:chOff x="2971800" y="1828800"/>
              <a:chExt cx="0" cy="2054466"/>
            </a:xfrm>
          </p:grpSpPr>
          <p:cxnSp>
            <p:nvCxnSpPr>
              <p:cNvPr id="291" name="Straight Connector 290"/>
              <p:cNvCxnSpPr/>
              <p:nvPr/>
            </p:nvCxnSpPr>
            <p:spPr>
              <a:xfrm>
                <a:off x="2971800" y="1828800"/>
                <a:ext cx="0" cy="9906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2" name="Straight Connector 291"/>
              <p:cNvCxnSpPr/>
              <p:nvPr/>
            </p:nvCxnSpPr>
            <p:spPr>
              <a:xfrm flipV="1">
                <a:off x="2971800" y="2909968"/>
                <a:ext cx="0" cy="24732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3" name="Straight Connector 292"/>
              <p:cNvCxnSpPr/>
              <p:nvPr/>
            </p:nvCxnSpPr>
            <p:spPr>
              <a:xfrm flipV="1">
                <a:off x="2971800" y="3273666"/>
                <a:ext cx="0" cy="24732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4" name="Straight Connector 293"/>
              <p:cNvCxnSpPr/>
              <p:nvPr/>
            </p:nvCxnSpPr>
            <p:spPr>
              <a:xfrm flipV="1">
                <a:off x="2971800" y="3635943"/>
                <a:ext cx="0" cy="24732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3" name="Rectangle 282"/>
            <p:cNvSpPr/>
            <p:nvPr/>
          </p:nvSpPr>
          <p:spPr>
            <a:xfrm rot="5400000">
              <a:off x="1254760" y="1055505"/>
              <a:ext cx="197238" cy="95872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84" name="TextBox 283"/>
            <p:cNvSpPr txBox="1"/>
            <p:nvPr/>
          </p:nvSpPr>
          <p:spPr>
            <a:xfrm>
              <a:off x="1202568" y="1331478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85" name="TextBox 284"/>
            <p:cNvSpPr txBox="1"/>
            <p:nvPr/>
          </p:nvSpPr>
          <p:spPr>
            <a:xfrm>
              <a:off x="1937387" y="1432348"/>
              <a:ext cx="205982" cy="19723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400" dirty="0"/>
            </a:p>
          </p:txBody>
        </p:sp>
        <p:sp>
          <p:nvSpPr>
            <p:cNvPr id="286" name="TextBox 285"/>
            <p:cNvSpPr txBox="1"/>
            <p:nvPr/>
          </p:nvSpPr>
          <p:spPr>
            <a:xfrm>
              <a:off x="2291938" y="1436246"/>
              <a:ext cx="205982" cy="19723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400" dirty="0"/>
            </a:p>
          </p:txBody>
        </p:sp>
        <p:sp>
          <p:nvSpPr>
            <p:cNvPr id="287" name="TextBox 286"/>
            <p:cNvSpPr txBox="1"/>
            <p:nvPr/>
          </p:nvSpPr>
          <p:spPr>
            <a:xfrm>
              <a:off x="2647330" y="1436246"/>
              <a:ext cx="205982" cy="19723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400" dirty="0"/>
            </a:p>
          </p:txBody>
        </p:sp>
        <p:sp>
          <p:nvSpPr>
            <p:cNvPr id="288" name="TextBox 287"/>
            <p:cNvSpPr txBox="1"/>
            <p:nvPr/>
          </p:nvSpPr>
          <p:spPr>
            <a:xfrm>
              <a:off x="1784586" y="1388570"/>
              <a:ext cx="50636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-</a:t>
              </a:r>
              <a:r>
                <a:rPr lang="en-US" sz="1200" dirty="0" smtClean="0"/>
                <a:t>1</a:t>
              </a:r>
              <a:endParaRPr lang="en-US" sz="1200" dirty="0"/>
            </a:p>
          </p:txBody>
        </p:sp>
        <p:sp>
          <p:nvSpPr>
            <p:cNvPr id="289" name="TextBox 288"/>
            <p:cNvSpPr txBox="1"/>
            <p:nvPr/>
          </p:nvSpPr>
          <p:spPr>
            <a:xfrm>
              <a:off x="2140966" y="1396365"/>
              <a:ext cx="50636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-</a:t>
              </a:r>
              <a:r>
                <a:rPr lang="en-US" sz="1200" dirty="0" smtClean="0"/>
                <a:t>1</a:t>
              </a:r>
              <a:endParaRPr lang="en-US" sz="1200" dirty="0"/>
            </a:p>
          </p:txBody>
        </p:sp>
        <p:sp>
          <p:nvSpPr>
            <p:cNvPr id="290" name="TextBox 289"/>
            <p:cNvSpPr txBox="1"/>
            <p:nvPr/>
          </p:nvSpPr>
          <p:spPr>
            <a:xfrm>
              <a:off x="2494223" y="1403391"/>
              <a:ext cx="50636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-</a:t>
              </a:r>
              <a:r>
                <a:rPr lang="en-US" sz="1200" dirty="0" smtClean="0"/>
                <a:t>1</a:t>
              </a:r>
              <a:endParaRPr lang="en-US" sz="1200" dirty="0"/>
            </a:p>
          </p:txBody>
        </p:sp>
      </p:grpSp>
      <p:sp>
        <p:nvSpPr>
          <p:cNvPr id="295" name="Title 1"/>
          <p:cNvSpPr txBox="1">
            <a:spLocks/>
          </p:cNvSpPr>
          <p:nvPr/>
        </p:nvSpPr>
        <p:spPr>
          <a:xfrm>
            <a:off x="643868" y="-10613"/>
            <a:ext cx="7772400" cy="381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/>
              <a:t>Multiplying Polynomials</a:t>
            </a:r>
            <a:endParaRPr lang="en-US" sz="2000" dirty="0"/>
          </a:p>
        </p:txBody>
      </p:sp>
      <p:grpSp>
        <p:nvGrpSpPr>
          <p:cNvPr id="307" name="Group 306"/>
          <p:cNvGrpSpPr/>
          <p:nvPr/>
        </p:nvGrpSpPr>
        <p:grpSpPr>
          <a:xfrm>
            <a:off x="6673124" y="1732149"/>
            <a:ext cx="1800670" cy="1419797"/>
            <a:chOff x="6673124" y="1724248"/>
            <a:chExt cx="1800670" cy="1419797"/>
          </a:xfrm>
        </p:grpSpPr>
        <p:sp>
          <p:nvSpPr>
            <p:cNvPr id="296" name="Rectangle 295"/>
            <p:cNvSpPr/>
            <p:nvPr/>
          </p:nvSpPr>
          <p:spPr>
            <a:xfrm rot="16200000">
              <a:off x="7870988" y="1942940"/>
              <a:ext cx="617974" cy="18058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7" name="Rectangle 296"/>
            <p:cNvSpPr/>
            <p:nvPr/>
          </p:nvSpPr>
          <p:spPr>
            <a:xfrm rot="16200000">
              <a:off x="7385400" y="1956479"/>
              <a:ext cx="617974" cy="18058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6" name="Group 305"/>
            <p:cNvGrpSpPr/>
            <p:nvPr/>
          </p:nvGrpSpPr>
          <p:grpSpPr>
            <a:xfrm>
              <a:off x="6673124" y="1735087"/>
              <a:ext cx="1800670" cy="1408958"/>
              <a:chOff x="6673124" y="1735087"/>
              <a:chExt cx="1800670" cy="1408958"/>
            </a:xfrm>
          </p:grpSpPr>
          <p:grpSp>
            <p:nvGrpSpPr>
              <p:cNvPr id="119" name="Group 118"/>
              <p:cNvGrpSpPr/>
              <p:nvPr/>
            </p:nvGrpSpPr>
            <p:grpSpPr>
              <a:xfrm>
                <a:off x="6673124" y="1735087"/>
                <a:ext cx="1542033" cy="1408958"/>
                <a:chOff x="6663724" y="1732168"/>
                <a:chExt cx="1542033" cy="1408958"/>
              </a:xfrm>
            </p:grpSpPr>
            <p:grpSp>
              <p:nvGrpSpPr>
                <p:cNvPr id="120" name="Group 119"/>
                <p:cNvGrpSpPr/>
                <p:nvPr/>
              </p:nvGrpSpPr>
              <p:grpSpPr>
                <a:xfrm>
                  <a:off x="6663724" y="1732168"/>
                  <a:ext cx="1542033" cy="1408958"/>
                  <a:chOff x="6656448" y="1739240"/>
                  <a:chExt cx="1542033" cy="1408958"/>
                </a:xfrm>
              </p:grpSpPr>
              <p:grpSp>
                <p:nvGrpSpPr>
                  <p:cNvPr id="123" name="Group 122"/>
                  <p:cNvGrpSpPr/>
                  <p:nvPr/>
                </p:nvGrpSpPr>
                <p:grpSpPr>
                  <a:xfrm>
                    <a:off x="6656448" y="1739240"/>
                    <a:ext cx="1542033" cy="1299690"/>
                    <a:chOff x="6656448" y="1739240"/>
                    <a:chExt cx="1542033" cy="1299690"/>
                  </a:xfrm>
                </p:grpSpPr>
                <p:grpSp>
                  <p:nvGrpSpPr>
                    <p:cNvPr id="128" name="Group 127"/>
                    <p:cNvGrpSpPr/>
                    <p:nvPr/>
                  </p:nvGrpSpPr>
                  <p:grpSpPr>
                    <a:xfrm>
                      <a:off x="6658924" y="1739240"/>
                      <a:ext cx="1539557" cy="1162113"/>
                      <a:chOff x="7086600" y="1752600"/>
                      <a:chExt cx="1539557" cy="1162113"/>
                    </a:xfrm>
                  </p:grpSpPr>
                  <p:grpSp>
                    <p:nvGrpSpPr>
                      <p:cNvPr id="131" name="Group 130"/>
                      <p:cNvGrpSpPr/>
                      <p:nvPr/>
                    </p:nvGrpSpPr>
                    <p:grpSpPr>
                      <a:xfrm>
                        <a:off x="8141013" y="1753902"/>
                        <a:ext cx="485144" cy="617974"/>
                        <a:chOff x="4972529" y="1830772"/>
                        <a:chExt cx="727717" cy="936015"/>
                      </a:xfrm>
                    </p:grpSpPr>
                    <p:sp>
                      <p:nvSpPr>
                        <p:cNvPr id="140" name="Rectangle 139"/>
                        <p:cNvSpPr/>
                        <p:nvPr/>
                      </p:nvSpPr>
                      <p:spPr>
                        <a:xfrm rot="16200000">
                          <a:off x="4815414" y="2163338"/>
                          <a:ext cx="936015" cy="270884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  <a:ln>
                          <a:solidFill>
                            <a:srgbClr val="C0000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41" name="TextBox 140"/>
                        <p:cNvSpPr txBox="1"/>
                        <p:nvPr/>
                      </p:nvSpPr>
                      <p:spPr>
                        <a:xfrm>
                          <a:off x="4972529" y="1981200"/>
                          <a:ext cx="727717" cy="55940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dirty="0" smtClean="0"/>
                            <a:t>-x</a:t>
                          </a:r>
                          <a:endParaRPr lang="en-US" dirty="0"/>
                        </a:p>
                      </p:txBody>
                    </p:sp>
                  </p:grpSp>
                  <p:grpSp>
                    <p:nvGrpSpPr>
                      <p:cNvPr id="132" name="Group 131"/>
                      <p:cNvGrpSpPr/>
                      <p:nvPr/>
                    </p:nvGrpSpPr>
                    <p:grpSpPr>
                      <a:xfrm>
                        <a:off x="7086600" y="1752600"/>
                        <a:ext cx="1354450" cy="1162113"/>
                        <a:chOff x="7086600" y="1752600"/>
                        <a:chExt cx="1354450" cy="1162113"/>
                      </a:xfrm>
                    </p:grpSpPr>
                    <p:grpSp>
                      <p:nvGrpSpPr>
                        <p:cNvPr id="133" name="Group 132"/>
                        <p:cNvGrpSpPr/>
                        <p:nvPr/>
                      </p:nvGrpSpPr>
                      <p:grpSpPr>
                        <a:xfrm>
                          <a:off x="7086600" y="1752600"/>
                          <a:ext cx="660400" cy="609600"/>
                          <a:chOff x="4953000" y="304800"/>
                          <a:chExt cx="990600" cy="990600"/>
                        </a:xfrm>
                      </p:grpSpPr>
                      <p:sp>
                        <p:nvSpPr>
                          <p:cNvPr id="138" name="Rectangle 137"/>
                          <p:cNvSpPr/>
                          <p:nvPr/>
                        </p:nvSpPr>
                        <p:spPr>
                          <a:xfrm>
                            <a:off x="4953000" y="304800"/>
                            <a:ext cx="990600" cy="990600"/>
                          </a:xfrm>
                          <a:prstGeom prst="rect">
                            <a:avLst/>
                          </a:prstGeom>
                          <a:solidFill>
                            <a:srgbClr val="1557DB"/>
                          </a:solidFill>
                          <a:ln>
                            <a:solidFill>
                              <a:srgbClr val="2910E0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39" name="TextBox 138"/>
                          <p:cNvSpPr txBox="1"/>
                          <p:nvPr/>
                        </p:nvSpPr>
                        <p:spPr>
                          <a:xfrm>
                            <a:off x="5180363" y="430788"/>
                            <a:ext cx="723900" cy="650179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2000" dirty="0" smtClean="0"/>
                              <a:t>x</a:t>
                            </a:r>
                            <a:r>
                              <a:rPr lang="en-US" sz="2000" baseline="30000" dirty="0" smtClean="0"/>
                              <a:t>2</a:t>
                            </a:r>
                            <a:endParaRPr lang="en-US" sz="2000" baseline="30000" dirty="0"/>
                          </a:p>
                        </p:txBody>
                      </p:sp>
                    </p:grpSp>
                    <p:grpSp>
                      <p:nvGrpSpPr>
                        <p:cNvPr id="134" name="Group 133"/>
                        <p:cNvGrpSpPr/>
                        <p:nvPr/>
                      </p:nvGrpSpPr>
                      <p:grpSpPr>
                        <a:xfrm>
                          <a:off x="7086600" y="2459829"/>
                          <a:ext cx="660400" cy="454884"/>
                          <a:chOff x="4953000" y="1161063"/>
                          <a:chExt cx="990600" cy="688988"/>
                        </a:xfrm>
                      </p:grpSpPr>
                      <p:sp>
                        <p:nvSpPr>
                          <p:cNvPr id="136" name="Rectangle 135"/>
                          <p:cNvSpPr/>
                          <p:nvPr/>
                        </p:nvSpPr>
                        <p:spPr>
                          <a:xfrm>
                            <a:off x="4953000" y="1161063"/>
                            <a:ext cx="990600" cy="266699"/>
                          </a:xfrm>
                          <a:prstGeom prst="rect">
                            <a:avLst/>
                          </a:prstGeom>
                          <a:solidFill>
                            <a:srgbClr val="FF0000"/>
                          </a:solidFill>
                          <a:ln>
                            <a:solidFill>
                              <a:srgbClr val="C00000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37" name="TextBox 136"/>
                          <p:cNvSpPr txBox="1"/>
                          <p:nvPr/>
                        </p:nvSpPr>
                        <p:spPr>
                          <a:xfrm>
                            <a:off x="5257800" y="1244025"/>
                            <a:ext cx="533400" cy="606026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2000" dirty="0" smtClean="0"/>
                              <a:t>x</a:t>
                            </a:r>
                            <a:endParaRPr lang="en-US" sz="2000" dirty="0"/>
                          </a:p>
                        </p:txBody>
                      </p:sp>
                    </p:grpSp>
                    <p:sp>
                      <p:nvSpPr>
                        <p:cNvPr id="135" name="Rectangle 134"/>
                        <p:cNvSpPr/>
                        <p:nvPr/>
                      </p:nvSpPr>
                      <p:spPr>
                        <a:xfrm rot="16200000">
                          <a:off x="8264613" y="2672562"/>
                          <a:ext cx="175074" cy="177800"/>
                        </a:xfrm>
                        <a:prstGeom prst="rect">
                          <a:avLst/>
                        </a:prstGeom>
                        <a:solidFill>
                          <a:srgbClr val="FFFF00"/>
                        </a:solidFill>
                        <a:ln>
                          <a:solidFill>
                            <a:srgbClr val="FFCC0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dirty="0"/>
                        </a:p>
                      </p:txBody>
                    </p:sp>
                  </p:grpSp>
                </p:grpSp>
                <p:sp>
                  <p:nvSpPr>
                    <p:cNvPr id="129" name="Rectangle 128"/>
                    <p:cNvSpPr/>
                    <p:nvPr/>
                  </p:nvSpPr>
                  <p:spPr>
                    <a:xfrm>
                      <a:off x="6658924" y="2666197"/>
                      <a:ext cx="660400" cy="176080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C0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0" name="Rectangle 129"/>
                    <p:cNvSpPr/>
                    <p:nvPr/>
                  </p:nvSpPr>
                  <p:spPr>
                    <a:xfrm>
                      <a:off x="6656448" y="2888700"/>
                      <a:ext cx="662875" cy="150230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C0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24" name="Group 123"/>
                  <p:cNvGrpSpPr/>
                  <p:nvPr/>
                </p:nvGrpSpPr>
                <p:grpSpPr>
                  <a:xfrm>
                    <a:off x="6753924" y="2310173"/>
                    <a:ext cx="433864" cy="838025"/>
                    <a:chOff x="6753924" y="2310173"/>
                    <a:chExt cx="433864" cy="838025"/>
                  </a:xfrm>
                </p:grpSpPr>
                <p:sp>
                  <p:nvSpPr>
                    <p:cNvPr id="125" name="TextBox 124"/>
                    <p:cNvSpPr txBox="1"/>
                    <p:nvPr/>
                  </p:nvSpPr>
                  <p:spPr>
                    <a:xfrm>
                      <a:off x="6753924" y="2310173"/>
                      <a:ext cx="420751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2000" dirty="0" smtClean="0"/>
                        <a:t>-x</a:t>
                      </a:r>
                      <a:endParaRPr lang="en-US" sz="2000" dirty="0"/>
                    </a:p>
                  </p:txBody>
                </p:sp>
                <p:sp>
                  <p:nvSpPr>
                    <p:cNvPr id="126" name="TextBox 125"/>
                    <p:cNvSpPr txBox="1"/>
                    <p:nvPr/>
                  </p:nvSpPr>
                  <p:spPr>
                    <a:xfrm>
                      <a:off x="6764232" y="2533511"/>
                      <a:ext cx="423556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2000" dirty="0" smtClean="0"/>
                        <a:t>-x</a:t>
                      </a:r>
                      <a:endParaRPr lang="en-US" sz="2000" dirty="0"/>
                    </a:p>
                  </p:txBody>
                </p:sp>
                <p:sp>
                  <p:nvSpPr>
                    <p:cNvPr id="127" name="TextBox 126"/>
                    <p:cNvSpPr txBox="1"/>
                    <p:nvPr/>
                  </p:nvSpPr>
                  <p:spPr>
                    <a:xfrm>
                      <a:off x="6762999" y="2748088"/>
                      <a:ext cx="407225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2000" dirty="0" smtClean="0"/>
                        <a:t>-x</a:t>
                      </a:r>
                      <a:endParaRPr lang="en-US" sz="2000" dirty="0"/>
                    </a:p>
                  </p:txBody>
                </p:sp>
              </p:grpSp>
            </p:grpSp>
            <p:sp>
              <p:nvSpPr>
                <p:cNvPr id="121" name="Rectangle 120"/>
                <p:cNvSpPr/>
                <p:nvPr/>
              </p:nvSpPr>
              <p:spPr>
                <a:xfrm rot="16200000">
                  <a:off x="7842563" y="2875965"/>
                  <a:ext cx="175074" cy="177800"/>
                </a:xfrm>
                <a:prstGeom prst="rect">
                  <a:avLst/>
                </a:prstGeom>
                <a:solidFill>
                  <a:srgbClr val="FFFF00"/>
                </a:solidFill>
                <a:ln>
                  <a:solidFill>
                    <a:srgbClr val="FFCC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2" name="Rectangle 121"/>
                <p:cNvSpPr/>
                <p:nvPr/>
              </p:nvSpPr>
              <p:spPr>
                <a:xfrm rot="16200000">
                  <a:off x="7841738" y="2426131"/>
                  <a:ext cx="175074" cy="177800"/>
                </a:xfrm>
                <a:prstGeom prst="rect">
                  <a:avLst/>
                </a:prstGeom>
                <a:solidFill>
                  <a:srgbClr val="FFFF00"/>
                </a:solidFill>
                <a:ln>
                  <a:solidFill>
                    <a:srgbClr val="FFCC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98" name="TextBox 297"/>
              <p:cNvSpPr txBox="1"/>
              <p:nvPr/>
            </p:nvSpPr>
            <p:spPr>
              <a:xfrm>
                <a:off x="7988650" y="1824571"/>
                <a:ext cx="4851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-x</a:t>
                </a:r>
                <a:endParaRPr lang="en-US" dirty="0"/>
              </a:p>
            </p:txBody>
          </p:sp>
          <p:sp>
            <p:nvSpPr>
              <p:cNvPr id="299" name="TextBox 298"/>
              <p:cNvSpPr txBox="1"/>
              <p:nvPr/>
            </p:nvSpPr>
            <p:spPr>
              <a:xfrm>
                <a:off x="7499316" y="1834280"/>
                <a:ext cx="4851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-x</a:t>
                </a:r>
                <a:endParaRPr lang="en-US" dirty="0"/>
              </a:p>
            </p:txBody>
          </p:sp>
          <p:sp>
            <p:nvSpPr>
              <p:cNvPr id="300" name="Rectangle 299"/>
              <p:cNvSpPr/>
              <p:nvPr/>
            </p:nvSpPr>
            <p:spPr>
              <a:xfrm rot="16200000">
                <a:off x="8093518" y="2641603"/>
                <a:ext cx="175074" cy="17780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rgbClr val="FF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1" name="Rectangle 300"/>
              <p:cNvSpPr/>
              <p:nvPr/>
            </p:nvSpPr>
            <p:spPr>
              <a:xfrm rot="16200000">
                <a:off x="8091868" y="2865438"/>
                <a:ext cx="175074" cy="17780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rgbClr val="FF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2" name="Rectangle 301"/>
              <p:cNvSpPr/>
              <p:nvPr/>
            </p:nvSpPr>
            <p:spPr>
              <a:xfrm rot="16200000">
                <a:off x="8091043" y="2427479"/>
                <a:ext cx="175074" cy="17780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rgbClr val="FF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3" name="Rectangle 302"/>
              <p:cNvSpPr/>
              <p:nvPr/>
            </p:nvSpPr>
            <p:spPr>
              <a:xfrm rot="16200000">
                <a:off x="7607930" y="2653137"/>
                <a:ext cx="175074" cy="17780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rgbClr val="FF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4" name="Rectangle 303"/>
              <p:cNvSpPr/>
              <p:nvPr/>
            </p:nvSpPr>
            <p:spPr>
              <a:xfrm rot="16200000">
                <a:off x="7618155" y="2876972"/>
                <a:ext cx="175074" cy="17780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rgbClr val="FF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5" name="Rectangle 304"/>
              <p:cNvSpPr/>
              <p:nvPr/>
            </p:nvSpPr>
            <p:spPr>
              <a:xfrm rot="16200000">
                <a:off x="7617330" y="2427138"/>
                <a:ext cx="175074" cy="17780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rgbClr val="FF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09" name="Rectangle 308"/>
          <p:cNvSpPr/>
          <p:nvPr/>
        </p:nvSpPr>
        <p:spPr>
          <a:xfrm>
            <a:off x="2402775" y="4390086"/>
            <a:ext cx="6400535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x</a:t>
            </a:r>
            <a:r>
              <a:rPr lang="en-US" sz="2800" b="1" baseline="30000" dirty="0" smtClean="0">
                <a:solidFill>
                  <a:prstClr val="black"/>
                </a:solidFill>
                <a:latin typeface="Calibri"/>
              </a:rPr>
              <a:t>2</a:t>
            </a:r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 – 6x + 9</a:t>
            </a:r>
          </a:p>
          <a:p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This trinomial is also a Perfect Square.</a:t>
            </a:r>
          </a:p>
          <a:p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By definition, a square has all sides equal.</a:t>
            </a:r>
          </a:p>
          <a:p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(x – 3)</a:t>
            </a:r>
            <a:r>
              <a:rPr lang="en-US" sz="2800" b="1" baseline="30000" dirty="0" smtClean="0">
                <a:solidFill>
                  <a:prstClr val="black"/>
                </a:solidFill>
                <a:latin typeface="Calibri"/>
              </a:rPr>
              <a:t>2</a:t>
            </a:r>
            <a:endParaRPr lang="en-US" sz="2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5903804" y="1768576"/>
            <a:ext cx="5475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44" name="TextBox 143"/>
          <p:cNvSpPr txBox="1"/>
          <p:nvPr/>
        </p:nvSpPr>
        <p:spPr>
          <a:xfrm>
            <a:off x="6778090" y="1068613"/>
            <a:ext cx="5475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45" name="TextBox 144"/>
          <p:cNvSpPr txBox="1"/>
          <p:nvPr/>
        </p:nvSpPr>
        <p:spPr>
          <a:xfrm>
            <a:off x="7580868" y="1078343"/>
            <a:ext cx="740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- 3</a:t>
            </a:r>
            <a:endParaRPr lang="en-US" sz="2800" dirty="0"/>
          </a:p>
        </p:txBody>
      </p:sp>
      <p:sp>
        <p:nvSpPr>
          <p:cNvPr id="146" name="TextBox 145"/>
          <p:cNvSpPr txBox="1"/>
          <p:nvPr/>
        </p:nvSpPr>
        <p:spPr>
          <a:xfrm>
            <a:off x="5674996" y="2501876"/>
            <a:ext cx="740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- 3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183740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 animBg="1"/>
      <p:bldP spid="309" grpId="0"/>
      <p:bldP spid="143" grpId="0"/>
      <p:bldP spid="144" grpId="0"/>
      <p:bldP spid="145" grpId="0"/>
      <p:bldP spid="14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78709" y="76200"/>
            <a:ext cx="7772400" cy="381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/>
              <a:t>Multiplying Polynomials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870582"/>
            <a:ext cx="259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You Try!</a:t>
            </a:r>
            <a:endParaRPr lang="en-US" sz="4800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TextBox 7"/>
              <p:cNvSpPr txBox="1"/>
              <p:nvPr/>
            </p:nvSpPr>
            <p:spPr>
              <a:xfrm>
                <a:off x="304800" y="2210790"/>
                <a:ext cx="5017159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4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4400" b="0" i="1" smtClean="0">
                              <a:latin typeface="Cambria Math"/>
                            </a:rPr>
                            <m:t>−4</m:t>
                          </m:r>
                        </m:e>
                      </m:d>
                      <m:r>
                        <a:rPr lang="en-US" sz="4400" b="0" i="1" smtClean="0">
                          <a:latin typeface="Cambria Math"/>
                        </a:rPr>
                        <m:t>(</m:t>
                      </m:r>
                      <m:r>
                        <a:rPr lang="en-US" sz="4400" b="0" i="1" smtClean="0">
                          <a:latin typeface="Cambria Math"/>
                        </a:rPr>
                        <m:t>𝑥</m:t>
                      </m:r>
                      <m:r>
                        <a:rPr lang="en-US" sz="4400" b="0" i="1" smtClean="0">
                          <a:latin typeface="Cambria Math"/>
                        </a:rPr>
                        <m:t>−1)</m:t>
                      </m:r>
                    </m:oMath>
                  </m:oMathPara>
                </a14:m>
                <a:endParaRPr lang="en-US" sz="4400" dirty="0" smtClean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2210790"/>
                <a:ext cx="5017159" cy="76944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Box 6"/>
              <p:cNvSpPr txBox="1"/>
              <p:nvPr/>
            </p:nvSpPr>
            <p:spPr>
              <a:xfrm>
                <a:off x="4724400" y="2209800"/>
                <a:ext cx="5017159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4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4400" b="0" i="1" smtClean="0">
                              <a:latin typeface="Cambria Math"/>
                            </a:rPr>
                            <m:t>−3</m:t>
                          </m:r>
                        </m:e>
                      </m:d>
                      <m:r>
                        <a:rPr lang="en-US" sz="4400" b="0" i="1" smtClean="0">
                          <a:latin typeface="Cambria Math"/>
                        </a:rPr>
                        <m:t>(</m:t>
                      </m:r>
                      <m:r>
                        <a:rPr lang="en-US" sz="4400" b="0" i="1" smtClean="0">
                          <a:latin typeface="Cambria Math"/>
                        </a:rPr>
                        <m:t>𝑥</m:t>
                      </m:r>
                      <m:r>
                        <a:rPr lang="en-US" sz="4400" b="0" i="1" smtClean="0">
                          <a:latin typeface="Cambria Math"/>
                        </a:rPr>
                        <m:t>−2)</m:t>
                      </m:r>
                    </m:oMath>
                  </m:oMathPara>
                </a14:m>
                <a:endParaRPr lang="en-US" sz="4400" dirty="0" smtClean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0" y="2209800"/>
                <a:ext cx="5017159" cy="76944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38600" y="685800"/>
            <a:ext cx="44125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Draw the algebra tiles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465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6825"/>
            <a:ext cx="7772400" cy="514043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sz="2000" b="0" dirty="0">
                <a:solidFill>
                  <a:prstClr val="black"/>
                </a:solidFill>
                <a:ea typeface="+mn-ea"/>
                <a:cs typeface="+mn-cs"/>
              </a:rPr>
              <a:t>Multiplying </a:t>
            </a:r>
            <a:r>
              <a:rPr lang="en-US" sz="2000" b="0" dirty="0" smtClean="0">
                <a:solidFill>
                  <a:prstClr val="black"/>
                </a:solidFill>
                <a:ea typeface="+mn-ea"/>
                <a:cs typeface="+mn-cs"/>
              </a:rPr>
              <a:t>Polynomials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2280075" y="590243"/>
            <a:ext cx="5035125" cy="2505307"/>
            <a:chOff x="2280075" y="772887"/>
            <a:chExt cx="5385212" cy="2763551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3">
              <a:biLevel thresh="75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4600" y="772887"/>
              <a:ext cx="4674006" cy="2362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4">
              <a:biLevel thresh="75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0075" y="3107813"/>
              <a:ext cx="2667000" cy="428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5">
              <a:biLevel thresh="75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7837" y="3131563"/>
              <a:ext cx="245745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6">
              <a:biLevel thresh="75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7075" y="3126863"/>
              <a:ext cx="266700" cy="361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2537810" y="3886200"/>
            <a:ext cx="4362450" cy="2139664"/>
            <a:chOff x="4350325" y="3700148"/>
            <a:chExt cx="4362450" cy="2139664"/>
          </a:xfrm>
        </p:grpSpPr>
        <p:pic>
          <p:nvPicPr>
            <p:cNvPr id="11" name="Picture 4"/>
            <p:cNvPicPr>
              <a:picLocks noChangeAspect="1" noChangeArrowheads="1"/>
            </p:cNvPicPr>
            <p:nvPr/>
          </p:nvPicPr>
          <p:blipFill>
            <a:blip r:embed="rId7">
              <a:biLevel thresh="75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0325" y="3700148"/>
              <a:ext cx="4362450" cy="180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5"/>
            <p:cNvPicPr>
              <a:picLocks noChangeAspect="1" noChangeArrowheads="1"/>
            </p:cNvPicPr>
            <p:nvPr/>
          </p:nvPicPr>
          <p:blipFill>
            <a:blip r:embed="rId8">
              <a:biLevel thresh="75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4930" y="5477862"/>
              <a:ext cx="1971675" cy="361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6"/>
            <p:cNvPicPr>
              <a:picLocks noChangeAspect="1" noChangeArrowheads="1"/>
            </p:cNvPicPr>
            <p:nvPr/>
          </p:nvPicPr>
          <p:blipFill>
            <a:blip r:embed="rId9">
              <a:biLevel thresh="75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4205" y="5477862"/>
              <a:ext cx="1704975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7"/>
            <p:cNvPicPr>
              <a:picLocks noChangeAspect="1" noChangeArrowheads="1"/>
            </p:cNvPicPr>
            <p:nvPr/>
          </p:nvPicPr>
          <p:blipFill>
            <a:blip r:embed="rId10">
              <a:biLevel thresh="75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99180" y="5486770"/>
              <a:ext cx="285750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144245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000" y="2209800"/>
            <a:ext cx="7772400" cy="639762"/>
          </a:xfrm>
        </p:spPr>
        <p:txBody>
          <a:bodyPr>
            <a:noAutofit/>
          </a:bodyPr>
          <a:lstStyle/>
          <a:p>
            <a:r>
              <a:rPr lang="en-US" sz="9600" dirty="0" smtClean="0"/>
              <a:t>Factoring Polynomials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xmlns="" val="1548359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62000" y="16825"/>
            <a:ext cx="7772400" cy="5140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2000" b="0" smtClean="0">
                <a:solidFill>
                  <a:prstClr val="black"/>
                </a:solidFill>
                <a:ea typeface="+mn-ea"/>
                <a:cs typeface="+mn-cs"/>
              </a:rPr>
              <a:t>Factoring Polynomials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1305296" y="914400"/>
                <a:ext cx="335280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4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4400" b="0" i="1" smtClean="0">
                          <a:latin typeface="Cambria Math"/>
                        </a:rPr>
                        <m:t>+5</m:t>
                      </m:r>
                      <m:r>
                        <a:rPr lang="en-US" sz="4400" b="0" i="1" smtClean="0">
                          <a:latin typeface="Cambria Math"/>
                        </a:rPr>
                        <m:t>𝑥</m:t>
                      </m:r>
                      <m:r>
                        <a:rPr lang="en-US" sz="4400" b="0" i="1" smtClean="0">
                          <a:latin typeface="Cambria Math"/>
                        </a:rPr>
                        <m:t>+6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5296" y="914400"/>
                <a:ext cx="3352800" cy="76944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7" name="Group 56"/>
          <p:cNvGrpSpPr/>
          <p:nvPr/>
        </p:nvGrpSpPr>
        <p:grpSpPr>
          <a:xfrm>
            <a:off x="2256559" y="2213046"/>
            <a:ext cx="990600" cy="990600"/>
            <a:chOff x="2256559" y="2213046"/>
            <a:chExt cx="990600" cy="990600"/>
          </a:xfrm>
        </p:grpSpPr>
        <p:sp>
          <p:nvSpPr>
            <p:cNvPr id="5" name="Rectangle 4"/>
            <p:cNvSpPr/>
            <p:nvPr/>
          </p:nvSpPr>
          <p:spPr>
            <a:xfrm>
              <a:off x="2256559" y="2213046"/>
              <a:ext cx="990600" cy="990600"/>
            </a:xfrm>
            <a:prstGeom prst="rect">
              <a:avLst/>
            </a:prstGeom>
            <a:solidFill>
              <a:srgbClr val="1557DB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561359" y="2390271"/>
              <a:ext cx="533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r>
                <a:rPr lang="en-US" sz="3200" baseline="30000" dirty="0" smtClean="0"/>
                <a:t>2</a:t>
              </a:r>
              <a:endParaRPr lang="en-US" sz="3200" dirty="0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3247159" y="2211109"/>
            <a:ext cx="1864587" cy="992537"/>
            <a:chOff x="3247159" y="2211109"/>
            <a:chExt cx="1864587" cy="992537"/>
          </a:xfrm>
        </p:grpSpPr>
        <p:grpSp>
          <p:nvGrpSpPr>
            <p:cNvPr id="8" name="Group 7"/>
            <p:cNvGrpSpPr/>
            <p:nvPr/>
          </p:nvGrpSpPr>
          <p:grpSpPr>
            <a:xfrm rot="5400000">
              <a:off x="3599211" y="2441646"/>
              <a:ext cx="990600" cy="533400"/>
              <a:chOff x="4953000" y="1388178"/>
              <a:chExt cx="990600" cy="533400"/>
            </a:xfrm>
            <a:solidFill>
              <a:srgbClr val="00B050"/>
            </a:solidFill>
          </p:grpSpPr>
          <p:sp>
            <p:nvSpPr>
              <p:cNvPr id="9" name="Rectangle 8"/>
              <p:cNvSpPr/>
              <p:nvPr/>
            </p:nvSpPr>
            <p:spPr>
              <a:xfrm>
                <a:off x="4953000" y="1464129"/>
                <a:ext cx="990600" cy="266700"/>
              </a:xfrm>
              <a:prstGeom prst="rect">
                <a:avLst/>
              </a:prstGeom>
              <a:grp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 rot="5400000">
                <a:off x="5198908" y="1362490"/>
                <a:ext cx="533400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/>
                  <a:t>x</a:t>
                </a:r>
                <a:endParaRPr lang="en-US" sz="3200" dirty="0"/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 rot="5400000">
              <a:off x="3943598" y="2439709"/>
              <a:ext cx="990600" cy="533400"/>
              <a:chOff x="4953000" y="1408462"/>
              <a:chExt cx="990600" cy="533400"/>
            </a:xfrm>
            <a:solidFill>
              <a:srgbClr val="00B050"/>
            </a:solidFill>
          </p:grpSpPr>
          <p:sp>
            <p:nvSpPr>
              <p:cNvPr id="12" name="Rectangle 11"/>
              <p:cNvSpPr/>
              <p:nvPr/>
            </p:nvSpPr>
            <p:spPr>
              <a:xfrm>
                <a:off x="4953000" y="1464129"/>
                <a:ext cx="990600" cy="266700"/>
              </a:xfrm>
              <a:prstGeom prst="rect">
                <a:avLst/>
              </a:prstGeom>
              <a:grp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 rot="5400000">
                <a:off x="5232723" y="1382774"/>
                <a:ext cx="533400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/>
                  <a:t>x</a:t>
                </a:r>
                <a:endParaRPr lang="en-US" sz="3200" dirty="0"/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 rot="5400000">
              <a:off x="4349746" y="2439709"/>
              <a:ext cx="990600" cy="533400"/>
              <a:chOff x="4953000" y="1392964"/>
              <a:chExt cx="990600" cy="533400"/>
            </a:xfrm>
            <a:solidFill>
              <a:srgbClr val="00B050"/>
            </a:solidFill>
          </p:grpSpPr>
          <p:sp>
            <p:nvSpPr>
              <p:cNvPr id="15" name="Rectangle 14"/>
              <p:cNvSpPr/>
              <p:nvPr/>
            </p:nvSpPr>
            <p:spPr>
              <a:xfrm>
                <a:off x="4953000" y="1464129"/>
                <a:ext cx="990600" cy="266700"/>
              </a:xfrm>
              <a:prstGeom prst="rect">
                <a:avLst/>
              </a:prstGeom>
              <a:grp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 rot="5400000">
                <a:off x="5220840" y="1367276"/>
                <a:ext cx="533400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/>
                  <a:t>x</a:t>
                </a:r>
                <a:endParaRPr lang="en-US" sz="3200" dirty="0"/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3247159" y="2213046"/>
              <a:ext cx="381000" cy="990600"/>
              <a:chOff x="4876800" y="1828800"/>
              <a:chExt cx="381000" cy="990600"/>
            </a:xfrm>
            <a:solidFill>
              <a:srgbClr val="00B050"/>
            </a:solidFill>
          </p:grpSpPr>
          <p:sp>
            <p:nvSpPr>
              <p:cNvPr id="18" name="Rectangle 17"/>
              <p:cNvSpPr/>
              <p:nvPr/>
            </p:nvSpPr>
            <p:spPr>
              <a:xfrm rot="16200000">
                <a:off x="4572000" y="2190750"/>
                <a:ext cx="990600" cy="266700"/>
              </a:xfrm>
              <a:prstGeom prst="rect">
                <a:avLst/>
              </a:prstGeom>
              <a:grp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4876800" y="1981200"/>
                <a:ext cx="381000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/>
                  <a:t>x</a:t>
                </a:r>
                <a:endParaRPr lang="en-US" sz="3200" dirty="0"/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3628159" y="2213046"/>
              <a:ext cx="381000" cy="990600"/>
              <a:chOff x="4876800" y="1828800"/>
              <a:chExt cx="381000" cy="990600"/>
            </a:xfrm>
            <a:solidFill>
              <a:srgbClr val="00B050"/>
            </a:solidFill>
          </p:grpSpPr>
          <p:sp>
            <p:nvSpPr>
              <p:cNvPr id="21" name="Rectangle 20"/>
              <p:cNvSpPr/>
              <p:nvPr/>
            </p:nvSpPr>
            <p:spPr>
              <a:xfrm rot="16200000">
                <a:off x="4572000" y="2190750"/>
                <a:ext cx="990600" cy="266700"/>
              </a:xfrm>
              <a:prstGeom prst="rect">
                <a:avLst/>
              </a:prstGeom>
              <a:grp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4876800" y="1981200"/>
                <a:ext cx="381000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/>
                  <a:t>x</a:t>
                </a:r>
                <a:endParaRPr lang="en-US" sz="3200" dirty="0"/>
              </a:p>
            </p:txBody>
          </p:sp>
        </p:grpSp>
      </p:grpSp>
      <p:grpSp>
        <p:nvGrpSpPr>
          <p:cNvPr id="38" name="Group 37"/>
          <p:cNvGrpSpPr/>
          <p:nvPr/>
        </p:nvGrpSpPr>
        <p:grpSpPr>
          <a:xfrm>
            <a:off x="5118921" y="2112021"/>
            <a:ext cx="457200" cy="461665"/>
            <a:chOff x="4876800" y="2819400"/>
            <a:chExt cx="457200" cy="461665"/>
          </a:xfrm>
          <a:solidFill>
            <a:srgbClr val="FFFF00"/>
          </a:solidFill>
        </p:grpSpPr>
        <p:sp>
          <p:nvSpPr>
            <p:cNvPr id="39" name="Rectangle 38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grpFill/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876800" y="2819400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1</a:t>
              </a:r>
              <a:endParaRPr lang="en-US" sz="2400" dirty="0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5499921" y="2112021"/>
            <a:ext cx="457200" cy="461665"/>
            <a:chOff x="4876800" y="2819400"/>
            <a:chExt cx="457200" cy="461665"/>
          </a:xfrm>
          <a:solidFill>
            <a:srgbClr val="FFFF00"/>
          </a:solidFill>
        </p:grpSpPr>
        <p:sp>
          <p:nvSpPr>
            <p:cNvPr id="42" name="Rectangle 41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grpFill/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876800" y="2819400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1</a:t>
              </a:r>
              <a:endParaRPr lang="en-US" sz="2400" dirty="0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5118921" y="2488556"/>
            <a:ext cx="457200" cy="461665"/>
            <a:chOff x="4876800" y="2819400"/>
            <a:chExt cx="457200" cy="461665"/>
          </a:xfrm>
          <a:solidFill>
            <a:srgbClr val="FFFF00"/>
          </a:solidFill>
        </p:grpSpPr>
        <p:sp>
          <p:nvSpPr>
            <p:cNvPr id="45" name="Rectangle 44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grpFill/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876800" y="2819400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1</a:t>
              </a:r>
              <a:endParaRPr lang="en-US" sz="2400" dirty="0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5499921" y="2488556"/>
            <a:ext cx="457200" cy="461665"/>
            <a:chOff x="4876800" y="2819400"/>
            <a:chExt cx="457200" cy="461665"/>
          </a:xfrm>
          <a:solidFill>
            <a:srgbClr val="FFFF00"/>
          </a:solidFill>
        </p:grpSpPr>
        <p:sp>
          <p:nvSpPr>
            <p:cNvPr id="48" name="Rectangle 47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grpFill/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876800" y="2819400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1</a:t>
              </a:r>
              <a:endParaRPr lang="en-US" sz="2400" dirty="0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5118921" y="2865091"/>
            <a:ext cx="457200" cy="461665"/>
            <a:chOff x="4876800" y="2819400"/>
            <a:chExt cx="457200" cy="461665"/>
          </a:xfrm>
          <a:solidFill>
            <a:srgbClr val="FFFF00"/>
          </a:solidFill>
        </p:grpSpPr>
        <p:sp>
          <p:nvSpPr>
            <p:cNvPr id="51" name="Rectangle 50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grpFill/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876800" y="2819400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1</a:t>
              </a:r>
              <a:endParaRPr lang="en-US" sz="2400" dirty="0"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5499921" y="2865091"/>
            <a:ext cx="457200" cy="461665"/>
            <a:chOff x="4876800" y="2819400"/>
            <a:chExt cx="457200" cy="461665"/>
          </a:xfrm>
          <a:solidFill>
            <a:srgbClr val="FFFF00"/>
          </a:solidFill>
        </p:grpSpPr>
        <p:sp>
          <p:nvSpPr>
            <p:cNvPr id="54" name="Rectangle 53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grpFill/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876800" y="2819400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1</a:t>
              </a:r>
              <a:endParaRPr lang="en-US" sz="2400" dirty="0"/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2513400" y="3810000"/>
            <a:ext cx="61254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Now arrange them to make a rectangle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3370727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6825"/>
            <a:ext cx="7772400" cy="514043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sz="2000" b="0" dirty="0" smtClean="0">
                <a:solidFill>
                  <a:prstClr val="black"/>
                </a:solidFill>
                <a:ea typeface="+mn-ea"/>
                <a:cs typeface="+mn-cs"/>
              </a:rPr>
              <a:t>Factoring Polynomials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2228850" y="1743433"/>
            <a:ext cx="990600" cy="990600"/>
            <a:chOff x="4953000" y="304800"/>
            <a:chExt cx="990600" cy="990600"/>
          </a:xfrm>
        </p:grpSpPr>
        <p:sp>
          <p:nvSpPr>
            <p:cNvPr id="4" name="Rectangle 3"/>
            <p:cNvSpPr/>
            <p:nvPr/>
          </p:nvSpPr>
          <p:spPr>
            <a:xfrm>
              <a:off x="4953000" y="304800"/>
              <a:ext cx="990600" cy="990600"/>
            </a:xfrm>
            <a:prstGeom prst="rect">
              <a:avLst/>
            </a:prstGeom>
            <a:solidFill>
              <a:srgbClr val="1557DB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257800" y="482025"/>
              <a:ext cx="533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r>
                <a:rPr lang="en-US" sz="3200" baseline="30000" dirty="0" smtClean="0"/>
                <a:t>2</a:t>
              </a:r>
              <a:endParaRPr lang="en-US" sz="3200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228850" y="2581633"/>
            <a:ext cx="990600" cy="584775"/>
            <a:chOff x="4953000" y="1244025"/>
            <a:chExt cx="990600" cy="584775"/>
          </a:xfrm>
          <a:solidFill>
            <a:srgbClr val="00B050"/>
          </a:solidFill>
        </p:grpSpPr>
        <p:sp>
          <p:nvSpPr>
            <p:cNvPr id="7" name="Rectangle 6"/>
            <p:cNvSpPr/>
            <p:nvPr/>
          </p:nvSpPr>
          <p:spPr>
            <a:xfrm>
              <a:off x="4953000" y="1464129"/>
              <a:ext cx="990600" cy="266700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257800" y="1244025"/>
              <a:ext cx="5334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endParaRPr lang="en-US" sz="3200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228850" y="2962633"/>
            <a:ext cx="990600" cy="584775"/>
            <a:chOff x="4953000" y="1244025"/>
            <a:chExt cx="990600" cy="584775"/>
          </a:xfrm>
          <a:solidFill>
            <a:srgbClr val="00B050"/>
          </a:solidFill>
        </p:grpSpPr>
        <p:sp>
          <p:nvSpPr>
            <p:cNvPr id="10" name="Rectangle 9"/>
            <p:cNvSpPr/>
            <p:nvPr/>
          </p:nvSpPr>
          <p:spPr>
            <a:xfrm>
              <a:off x="4953000" y="1464129"/>
              <a:ext cx="990600" cy="266700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257800" y="1244025"/>
              <a:ext cx="5334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endParaRPr lang="en-US" sz="3200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228850" y="3343633"/>
            <a:ext cx="990600" cy="584775"/>
            <a:chOff x="4953000" y="1244025"/>
            <a:chExt cx="990600" cy="584775"/>
          </a:xfrm>
          <a:solidFill>
            <a:srgbClr val="00B050"/>
          </a:solidFill>
        </p:grpSpPr>
        <p:sp>
          <p:nvSpPr>
            <p:cNvPr id="13" name="Rectangle 12"/>
            <p:cNvSpPr/>
            <p:nvPr/>
          </p:nvSpPr>
          <p:spPr>
            <a:xfrm>
              <a:off x="4953000" y="1464129"/>
              <a:ext cx="990600" cy="266700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257800" y="1244025"/>
              <a:ext cx="5334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endParaRPr lang="en-US" sz="320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219450" y="1743433"/>
            <a:ext cx="381000" cy="990600"/>
            <a:chOff x="4876800" y="1828800"/>
            <a:chExt cx="381000" cy="990600"/>
          </a:xfrm>
          <a:solidFill>
            <a:srgbClr val="00B050"/>
          </a:solidFill>
        </p:grpSpPr>
        <p:sp>
          <p:nvSpPr>
            <p:cNvPr id="16" name="Rectangle 15"/>
            <p:cNvSpPr/>
            <p:nvPr/>
          </p:nvSpPr>
          <p:spPr>
            <a:xfrm rot="16200000">
              <a:off x="4572000" y="2190750"/>
              <a:ext cx="990600" cy="266700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876800" y="1981200"/>
              <a:ext cx="3810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endParaRPr lang="en-US" sz="3200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600450" y="1743433"/>
            <a:ext cx="381000" cy="990600"/>
            <a:chOff x="4876800" y="1828800"/>
            <a:chExt cx="381000" cy="990600"/>
          </a:xfrm>
          <a:solidFill>
            <a:srgbClr val="00B050"/>
          </a:solidFill>
        </p:grpSpPr>
        <p:sp>
          <p:nvSpPr>
            <p:cNvPr id="19" name="Rectangle 18"/>
            <p:cNvSpPr/>
            <p:nvPr/>
          </p:nvSpPr>
          <p:spPr>
            <a:xfrm rot="16200000">
              <a:off x="4572000" y="2190750"/>
              <a:ext cx="990600" cy="2667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876800" y="1981200"/>
              <a:ext cx="3810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endParaRPr lang="en-US" sz="3200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195700" y="2734033"/>
            <a:ext cx="457200" cy="461665"/>
            <a:chOff x="4876800" y="2819400"/>
            <a:chExt cx="457200" cy="461665"/>
          </a:xfrm>
          <a:solidFill>
            <a:srgbClr val="FFFF00"/>
          </a:solidFill>
        </p:grpSpPr>
        <p:sp>
          <p:nvSpPr>
            <p:cNvPr id="22" name="Rectangle 21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grpFill/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876800" y="2819400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1</a:t>
              </a:r>
              <a:endParaRPr lang="en-US" sz="2400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576700" y="2734033"/>
            <a:ext cx="457200" cy="461665"/>
            <a:chOff x="4876800" y="2819400"/>
            <a:chExt cx="457200" cy="461665"/>
          </a:xfrm>
          <a:solidFill>
            <a:srgbClr val="FFFF00"/>
          </a:solidFill>
        </p:grpSpPr>
        <p:sp>
          <p:nvSpPr>
            <p:cNvPr id="25" name="Rectangle 24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grpFill/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876800" y="2819400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1</a:t>
              </a:r>
              <a:endParaRPr lang="en-US" sz="2400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195700" y="3110568"/>
            <a:ext cx="457200" cy="461665"/>
            <a:chOff x="4876800" y="2819400"/>
            <a:chExt cx="457200" cy="461665"/>
          </a:xfrm>
          <a:solidFill>
            <a:srgbClr val="FFFF00"/>
          </a:solidFill>
        </p:grpSpPr>
        <p:sp>
          <p:nvSpPr>
            <p:cNvPr id="28" name="Rectangle 27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grpFill/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876800" y="2819400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1</a:t>
              </a:r>
              <a:endParaRPr lang="en-US" sz="2400" dirty="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3576700" y="3110568"/>
            <a:ext cx="457200" cy="461665"/>
            <a:chOff x="4876800" y="2819400"/>
            <a:chExt cx="457200" cy="461665"/>
          </a:xfrm>
          <a:solidFill>
            <a:srgbClr val="FFFF00"/>
          </a:solidFill>
        </p:grpSpPr>
        <p:sp>
          <p:nvSpPr>
            <p:cNvPr id="31" name="Rectangle 30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grpFill/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876800" y="2819400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1</a:t>
              </a:r>
              <a:endParaRPr lang="en-US" sz="2400" dirty="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3195700" y="3487103"/>
            <a:ext cx="457200" cy="461665"/>
            <a:chOff x="4876800" y="2819400"/>
            <a:chExt cx="457200" cy="461665"/>
          </a:xfrm>
          <a:solidFill>
            <a:srgbClr val="FFFF00"/>
          </a:solidFill>
        </p:grpSpPr>
        <p:sp>
          <p:nvSpPr>
            <p:cNvPr id="34" name="Rectangle 33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grpFill/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876800" y="2819400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1</a:t>
              </a:r>
              <a:endParaRPr lang="en-US" sz="2400" dirty="0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576700" y="3487103"/>
            <a:ext cx="457200" cy="461665"/>
            <a:chOff x="4876800" y="2819400"/>
            <a:chExt cx="457200" cy="461665"/>
          </a:xfrm>
          <a:solidFill>
            <a:srgbClr val="FFFF00"/>
          </a:solidFill>
        </p:grpSpPr>
        <p:sp>
          <p:nvSpPr>
            <p:cNvPr id="37" name="Rectangle 36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grpFill/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876800" y="2819400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1</a:t>
              </a:r>
              <a:endParaRPr lang="en-US" sz="2400" dirty="0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2200684" y="1332494"/>
            <a:ext cx="1700645" cy="369332"/>
            <a:chOff x="1561289" y="1155981"/>
            <a:chExt cx="1700645" cy="369332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1561289" y="1511160"/>
              <a:ext cx="990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2633163" y="1511160"/>
              <a:ext cx="2667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2979773" y="1511160"/>
              <a:ext cx="2667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Group 42"/>
            <p:cNvGrpSpPr/>
            <p:nvPr/>
          </p:nvGrpSpPr>
          <p:grpSpPr>
            <a:xfrm rot="5400000">
              <a:off x="1881062" y="861287"/>
              <a:ext cx="369332" cy="958720"/>
              <a:chOff x="1105597" y="1591505"/>
              <a:chExt cx="369332" cy="958720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1212462" y="1591505"/>
                <a:ext cx="197238" cy="95872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 rot="16200000">
                <a:off x="1137863" y="1835813"/>
                <a:ext cx="304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x</a:t>
                </a:r>
                <a:endParaRPr lang="en-US" dirty="0"/>
              </a:p>
            </p:txBody>
          </p:sp>
        </p:grpSp>
        <p:grpSp>
          <p:nvGrpSpPr>
            <p:cNvPr id="44" name="Group 43"/>
            <p:cNvGrpSpPr/>
            <p:nvPr/>
          </p:nvGrpSpPr>
          <p:grpSpPr>
            <a:xfrm>
              <a:off x="2597537" y="1218710"/>
              <a:ext cx="362323" cy="276999"/>
              <a:chOff x="1196247" y="2635004"/>
              <a:chExt cx="266274" cy="295576"/>
            </a:xfrm>
          </p:grpSpPr>
          <p:sp>
            <p:nvSpPr>
              <p:cNvPr id="48" name="TextBox 47"/>
              <p:cNvSpPr txBox="1"/>
              <p:nvPr/>
            </p:nvSpPr>
            <p:spPr>
              <a:xfrm>
                <a:off x="1221189" y="2682097"/>
                <a:ext cx="183238" cy="210455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rgbClr val="FFCC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1196247" y="2635004"/>
                <a:ext cx="266274" cy="2955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/>
                  <a:t>+1</a:t>
                </a:r>
                <a:endParaRPr lang="en-US" sz="1200" dirty="0"/>
              </a:p>
            </p:txBody>
          </p:sp>
        </p:grpSp>
        <p:grpSp>
          <p:nvGrpSpPr>
            <p:cNvPr id="45" name="Group 44"/>
            <p:cNvGrpSpPr/>
            <p:nvPr/>
          </p:nvGrpSpPr>
          <p:grpSpPr>
            <a:xfrm>
              <a:off x="2916811" y="1229403"/>
              <a:ext cx="345123" cy="283952"/>
              <a:chOff x="1181466" y="2650572"/>
              <a:chExt cx="253634" cy="302995"/>
            </a:xfrm>
          </p:grpSpPr>
          <p:sp>
            <p:nvSpPr>
              <p:cNvPr id="46" name="TextBox 45"/>
              <p:cNvSpPr txBox="1"/>
              <p:nvPr/>
            </p:nvSpPr>
            <p:spPr>
              <a:xfrm>
                <a:off x="1229916" y="2686246"/>
                <a:ext cx="193818" cy="206305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rgbClr val="FFCC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1181466" y="2650572"/>
                <a:ext cx="253634" cy="3029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/>
                  <a:t>+1</a:t>
                </a:r>
                <a:endParaRPr lang="en-US" sz="1200" dirty="0"/>
              </a:p>
            </p:txBody>
          </p:sp>
        </p:grpSp>
      </p:grpSp>
      <p:grpSp>
        <p:nvGrpSpPr>
          <p:cNvPr id="52" name="Group 51"/>
          <p:cNvGrpSpPr/>
          <p:nvPr/>
        </p:nvGrpSpPr>
        <p:grpSpPr>
          <a:xfrm>
            <a:off x="1716059" y="1714634"/>
            <a:ext cx="518030" cy="2141987"/>
            <a:chOff x="1549830" y="1714634"/>
            <a:chExt cx="518030" cy="2141987"/>
          </a:xfrm>
        </p:grpSpPr>
        <p:grpSp>
          <p:nvGrpSpPr>
            <p:cNvPr id="53" name="Group 52"/>
            <p:cNvGrpSpPr/>
            <p:nvPr/>
          </p:nvGrpSpPr>
          <p:grpSpPr>
            <a:xfrm>
              <a:off x="1967078" y="3159344"/>
              <a:ext cx="0" cy="653345"/>
              <a:chOff x="2150302" y="3183507"/>
              <a:chExt cx="0" cy="653345"/>
            </a:xfrm>
          </p:grpSpPr>
          <p:cxnSp>
            <p:nvCxnSpPr>
              <p:cNvPr id="70" name="Straight Connector 69"/>
              <p:cNvCxnSpPr/>
              <p:nvPr/>
            </p:nvCxnSpPr>
            <p:spPr>
              <a:xfrm flipV="1">
                <a:off x="2150302" y="3183507"/>
                <a:ext cx="0" cy="24732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/>
              <p:cNvCxnSpPr/>
              <p:nvPr/>
            </p:nvCxnSpPr>
            <p:spPr>
              <a:xfrm flipV="1">
                <a:off x="2150302" y="3589529"/>
                <a:ext cx="0" cy="24732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" name="Group 53"/>
            <p:cNvGrpSpPr/>
            <p:nvPr/>
          </p:nvGrpSpPr>
          <p:grpSpPr>
            <a:xfrm>
              <a:off x="1549830" y="1714634"/>
              <a:ext cx="518030" cy="2141987"/>
              <a:chOff x="1719200" y="1737975"/>
              <a:chExt cx="518030" cy="2141987"/>
            </a:xfrm>
          </p:grpSpPr>
          <p:grpSp>
            <p:nvGrpSpPr>
              <p:cNvPr id="55" name="Group 54"/>
              <p:cNvGrpSpPr/>
              <p:nvPr/>
            </p:nvGrpSpPr>
            <p:grpSpPr>
              <a:xfrm>
                <a:off x="1724960" y="1737975"/>
                <a:ext cx="506364" cy="1328491"/>
                <a:chOff x="1066800" y="1583877"/>
                <a:chExt cx="506364" cy="1328491"/>
              </a:xfrm>
            </p:grpSpPr>
            <p:cxnSp>
              <p:nvCxnSpPr>
                <p:cNvPr id="61" name="Straight Connector 60"/>
                <p:cNvCxnSpPr/>
                <p:nvPr/>
              </p:nvCxnSpPr>
              <p:spPr>
                <a:xfrm>
                  <a:off x="1478288" y="1583877"/>
                  <a:ext cx="0" cy="9906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2" name="Group 61"/>
                <p:cNvGrpSpPr/>
                <p:nvPr/>
              </p:nvGrpSpPr>
              <p:grpSpPr>
                <a:xfrm>
                  <a:off x="1066800" y="1591505"/>
                  <a:ext cx="506364" cy="1320863"/>
                  <a:chOff x="1066800" y="1591505"/>
                  <a:chExt cx="506364" cy="1320863"/>
                </a:xfrm>
              </p:grpSpPr>
              <p:cxnSp>
                <p:nvCxnSpPr>
                  <p:cNvPr id="63" name="Straight Connector 62"/>
                  <p:cNvCxnSpPr/>
                  <p:nvPr/>
                </p:nvCxnSpPr>
                <p:spPr>
                  <a:xfrm flipV="1">
                    <a:off x="1478288" y="2665045"/>
                    <a:ext cx="0" cy="247323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64" name="Group 63"/>
                  <p:cNvGrpSpPr/>
                  <p:nvPr/>
                </p:nvGrpSpPr>
                <p:grpSpPr>
                  <a:xfrm>
                    <a:off x="1173488" y="1591505"/>
                    <a:ext cx="304800" cy="958720"/>
                    <a:chOff x="1173488" y="1591505"/>
                    <a:chExt cx="304800" cy="958720"/>
                  </a:xfrm>
                </p:grpSpPr>
                <p:sp>
                  <p:nvSpPr>
                    <p:cNvPr id="68" name="Rectangle 67"/>
                    <p:cNvSpPr/>
                    <p:nvPr/>
                  </p:nvSpPr>
                  <p:spPr>
                    <a:xfrm>
                      <a:off x="1212462" y="1591505"/>
                      <a:ext cx="197238" cy="958720"/>
                    </a:xfrm>
                    <a:prstGeom prst="rect">
                      <a:avLst/>
                    </a:prstGeom>
                    <a:solidFill>
                      <a:srgbClr val="00B050"/>
                    </a:solidFill>
                    <a:ln>
                      <a:solidFill>
                        <a:srgbClr val="92D05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69" name="TextBox 68"/>
                    <p:cNvSpPr txBox="1"/>
                    <p:nvPr/>
                  </p:nvSpPr>
                  <p:spPr>
                    <a:xfrm>
                      <a:off x="1173488" y="1835813"/>
                      <a:ext cx="30480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p:txBody>
                </p:sp>
              </p:grpSp>
              <p:grpSp>
                <p:nvGrpSpPr>
                  <p:cNvPr id="65" name="Group 64"/>
                  <p:cNvGrpSpPr/>
                  <p:nvPr/>
                </p:nvGrpSpPr>
                <p:grpSpPr>
                  <a:xfrm>
                    <a:off x="1066800" y="2631530"/>
                    <a:ext cx="506364" cy="276999"/>
                    <a:chOff x="1066800" y="2631530"/>
                    <a:chExt cx="506364" cy="276999"/>
                  </a:xfrm>
                </p:grpSpPr>
                <p:sp>
                  <p:nvSpPr>
                    <p:cNvPr id="66" name="TextBox 65"/>
                    <p:cNvSpPr txBox="1"/>
                    <p:nvPr/>
                  </p:nvSpPr>
                  <p:spPr>
                    <a:xfrm>
                      <a:off x="1212462" y="2635735"/>
                      <a:ext cx="197238" cy="256817"/>
                    </a:xfrm>
                    <a:prstGeom prst="rect">
                      <a:avLst/>
                    </a:prstGeom>
                    <a:solidFill>
                      <a:srgbClr val="FFFF00"/>
                    </a:solidFill>
                    <a:ln>
                      <a:solidFill>
                        <a:srgbClr val="FFCC00"/>
                      </a:solidFill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endParaRPr lang="en-US" sz="1400" dirty="0"/>
                    </a:p>
                  </p:txBody>
                </p:sp>
                <p:sp>
                  <p:nvSpPr>
                    <p:cNvPr id="67" name="TextBox 66"/>
                    <p:cNvSpPr txBox="1"/>
                    <p:nvPr/>
                  </p:nvSpPr>
                  <p:spPr>
                    <a:xfrm>
                      <a:off x="1066800" y="2631530"/>
                      <a:ext cx="506364" cy="27699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200" dirty="0" smtClean="0"/>
                        <a:t>+1</a:t>
                      </a:r>
                      <a:endParaRPr lang="en-US" sz="1200" dirty="0"/>
                    </a:p>
                  </p:txBody>
                </p:sp>
              </p:grpSp>
            </p:grpSp>
          </p:grpSp>
          <p:grpSp>
            <p:nvGrpSpPr>
              <p:cNvPr id="56" name="Group 55"/>
              <p:cNvGrpSpPr/>
              <p:nvPr/>
            </p:nvGrpSpPr>
            <p:grpSpPr>
              <a:xfrm>
                <a:off x="1719200" y="3177429"/>
                <a:ext cx="518030" cy="702533"/>
                <a:chOff x="1719200" y="3177429"/>
                <a:chExt cx="518030" cy="702533"/>
              </a:xfrm>
            </p:grpSpPr>
            <p:sp>
              <p:nvSpPr>
                <p:cNvPr id="57" name="TextBox 56"/>
                <p:cNvSpPr txBox="1"/>
                <p:nvPr/>
              </p:nvSpPr>
              <p:spPr>
                <a:xfrm>
                  <a:off x="1878775" y="3177429"/>
                  <a:ext cx="197238" cy="256817"/>
                </a:xfrm>
                <a:prstGeom prst="rect">
                  <a:avLst/>
                </a:prstGeom>
                <a:solidFill>
                  <a:srgbClr val="FFFF00"/>
                </a:solidFill>
                <a:ln>
                  <a:solidFill>
                    <a:srgbClr val="FFCC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en-US" sz="1400" dirty="0"/>
                </a:p>
              </p:txBody>
            </p:sp>
            <p:sp>
              <p:nvSpPr>
                <p:cNvPr id="58" name="TextBox 57"/>
                <p:cNvSpPr txBox="1"/>
                <p:nvPr/>
              </p:nvSpPr>
              <p:spPr>
                <a:xfrm>
                  <a:off x="1885429" y="3579213"/>
                  <a:ext cx="197238" cy="256817"/>
                </a:xfrm>
                <a:prstGeom prst="rect">
                  <a:avLst/>
                </a:prstGeom>
                <a:solidFill>
                  <a:srgbClr val="FFFF00"/>
                </a:solidFill>
                <a:ln>
                  <a:solidFill>
                    <a:srgbClr val="FFCC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en-US" sz="1400" dirty="0"/>
                </a:p>
              </p:txBody>
            </p:sp>
            <p:sp>
              <p:nvSpPr>
                <p:cNvPr id="59" name="TextBox 58"/>
                <p:cNvSpPr txBox="1"/>
                <p:nvPr/>
              </p:nvSpPr>
              <p:spPr>
                <a:xfrm>
                  <a:off x="1719200" y="3185513"/>
                  <a:ext cx="506364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 smtClean="0"/>
                    <a:t>+1</a:t>
                  </a:r>
                  <a:endParaRPr lang="en-US" sz="1200" dirty="0"/>
                </a:p>
              </p:txBody>
            </p:sp>
            <p:sp>
              <p:nvSpPr>
                <p:cNvPr id="60" name="TextBox 59"/>
                <p:cNvSpPr txBox="1"/>
                <p:nvPr/>
              </p:nvSpPr>
              <p:spPr>
                <a:xfrm>
                  <a:off x="1730866" y="3602963"/>
                  <a:ext cx="506364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 smtClean="0"/>
                    <a:t>+1</a:t>
                  </a:r>
                  <a:endParaRPr lang="en-US" sz="1200" dirty="0"/>
                </a:p>
              </p:txBody>
            </p:sp>
          </p:grpSp>
        </p:grpSp>
      </p:grpSp>
      <p:sp>
        <p:nvSpPr>
          <p:cNvPr id="72" name="TextBox 71"/>
          <p:cNvSpPr txBox="1"/>
          <p:nvPr/>
        </p:nvSpPr>
        <p:spPr>
          <a:xfrm>
            <a:off x="1828800" y="960298"/>
            <a:ext cx="2345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    </a:t>
            </a:r>
            <a:r>
              <a:rPr lang="en-US" sz="2800" b="1" dirty="0"/>
              <a:t>x   </a:t>
            </a:r>
            <a:r>
              <a:rPr lang="en-US" sz="2800" b="1" dirty="0" smtClean="0"/>
              <a:t> </a:t>
            </a:r>
            <a:r>
              <a:rPr lang="en-US" sz="2800" b="1" dirty="0"/>
              <a:t>+   2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400981" y="1764537"/>
            <a:ext cx="34445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x</a:t>
            </a:r>
            <a:endParaRPr lang="en-US" sz="2800" b="1" dirty="0" smtClean="0"/>
          </a:p>
          <a:p>
            <a:endParaRPr lang="en-US" b="1" dirty="0" smtClean="0"/>
          </a:p>
          <a:p>
            <a:r>
              <a:rPr lang="en-US" sz="2800" b="1" dirty="0" smtClean="0"/>
              <a:t>+</a:t>
            </a:r>
          </a:p>
          <a:p>
            <a:endParaRPr lang="en-US" b="1" dirty="0" smtClean="0"/>
          </a:p>
          <a:p>
            <a:r>
              <a:rPr lang="en-US" sz="2800" b="1" dirty="0"/>
              <a:t>3</a:t>
            </a:r>
          </a:p>
        </p:txBody>
      </p:sp>
      <p:graphicFrame>
        <p:nvGraphicFramePr>
          <p:cNvPr id="75" name="Table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05228142"/>
              </p:ext>
            </p:extLst>
          </p:nvPr>
        </p:nvGraphicFramePr>
        <p:xfrm>
          <a:off x="5592124" y="977240"/>
          <a:ext cx="281940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9800"/>
                <a:gridCol w="939800"/>
                <a:gridCol w="939800"/>
              </a:tblGrid>
              <a:tr h="704676"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714462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70C0"/>
                          </a:solidFill>
                        </a:rPr>
                        <a:t>x</a:t>
                      </a:r>
                      <a:r>
                        <a:rPr lang="en-US" sz="2800" baseline="30000" dirty="0" smtClean="0">
                          <a:solidFill>
                            <a:srgbClr val="0070C0"/>
                          </a:solidFill>
                        </a:rPr>
                        <a:t>2</a:t>
                      </a:r>
                      <a:endParaRPr lang="en-US" sz="28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B050"/>
                          </a:solidFill>
                        </a:rPr>
                        <a:t>+ 2x</a:t>
                      </a:r>
                      <a:endParaRPr lang="en-US" sz="28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4462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B050"/>
                          </a:solidFill>
                        </a:rPr>
                        <a:t>+ 3x</a:t>
                      </a:r>
                      <a:endParaRPr lang="en-US" sz="28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C000"/>
                          </a:solidFill>
                        </a:rPr>
                        <a:t>+ 6</a:t>
                      </a:r>
                      <a:endParaRPr lang="en-US" sz="2800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76" name="Straight Connector 75"/>
          <p:cNvCxnSpPr/>
          <p:nvPr/>
        </p:nvCxnSpPr>
        <p:spPr>
          <a:xfrm>
            <a:off x="4989617" y="120512"/>
            <a:ext cx="1" cy="584522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77"/>
          <p:cNvSpPr/>
          <p:nvPr/>
        </p:nvSpPr>
        <p:spPr>
          <a:xfrm>
            <a:off x="5205146" y="367640"/>
            <a:ext cx="24192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Times-Bold"/>
                <a:ea typeface="Calibri"/>
                <a:cs typeface="Times-Bold"/>
              </a:rPr>
              <a:t>Graphic Organizer</a:t>
            </a:r>
          </a:p>
        </p:txBody>
      </p:sp>
      <p:grpSp>
        <p:nvGrpSpPr>
          <p:cNvPr id="79" name="Group 78"/>
          <p:cNvGrpSpPr/>
          <p:nvPr/>
        </p:nvGrpSpPr>
        <p:grpSpPr>
          <a:xfrm>
            <a:off x="6663725" y="1732168"/>
            <a:ext cx="1463800" cy="1408958"/>
            <a:chOff x="6663725" y="1732168"/>
            <a:chExt cx="1463800" cy="1408958"/>
          </a:xfrm>
        </p:grpSpPr>
        <p:grpSp>
          <p:nvGrpSpPr>
            <p:cNvPr id="80" name="Group 79"/>
            <p:cNvGrpSpPr/>
            <p:nvPr/>
          </p:nvGrpSpPr>
          <p:grpSpPr>
            <a:xfrm>
              <a:off x="6663725" y="1732168"/>
              <a:ext cx="1463800" cy="1408958"/>
              <a:chOff x="6656449" y="1739240"/>
              <a:chExt cx="1463800" cy="1408958"/>
            </a:xfrm>
          </p:grpSpPr>
          <p:grpSp>
            <p:nvGrpSpPr>
              <p:cNvPr id="85" name="Group 84"/>
              <p:cNvGrpSpPr/>
              <p:nvPr/>
            </p:nvGrpSpPr>
            <p:grpSpPr>
              <a:xfrm>
                <a:off x="6656449" y="1739240"/>
                <a:ext cx="1463800" cy="1325540"/>
                <a:chOff x="6656449" y="1739240"/>
                <a:chExt cx="1463800" cy="1325540"/>
              </a:xfrm>
            </p:grpSpPr>
            <p:grpSp>
              <p:nvGrpSpPr>
                <p:cNvPr id="90" name="Group 89"/>
                <p:cNvGrpSpPr/>
                <p:nvPr/>
              </p:nvGrpSpPr>
              <p:grpSpPr>
                <a:xfrm>
                  <a:off x="6658924" y="1739240"/>
                  <a:ext cx="1461325" cy="1162113"/>
                  <a:chOff x="7086600" y="1752600"/>
                  <a:chExt cx="1461325" cy="1162113"/>
                </a:xfrm>
              </p:grpSpPr>
              <p:grpSp>
                <p:nvGrpSpPr>
                  <p:cNvPr id="93" name="Group 92"/>
                  <p:cNvGrpSpPr/>
                  <p:nvPr/>
                </p:nvGrpSpPr>
                <p:grpSpPr>
                  <a:xfrm>
                    <a:off x="8053450" y="1752600"/>
                    <a:ext cx="254000" cy="654012"/>
                    <a:chOff x="4841176" y="1828800"/>
                    <a:chExt cx="381000" cy="990600"/>
                  </a:xfrm>
                </p:grpSpPr>
                <p:sp>
                  <p:nvSpPr>
                    <p:cNvPr id="107" name="Rectangle 106"/>
                    <p:cNvSpPr/>
                    <p:nvPr/>
                  </p:nvSpPr>
                  <p:spPr>
                    <a:xfrm rot="16200000">
                      <a:off x="4572000" y="2190750"/>
                      <a:ext cx="990600" cy="266700"/>
                    </a:xfrm>
                    <a:prstGeom prst="rect">
                      <a:avLst/>
                    </a:prstGeom>
                    <a:solidFill>
                      <a:srgbClr val="00B050"/>
                    </a:solidFill>
                    <a:ln>
                      <a:solidFill>
                        <a:srgbClr val="92D05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8" name="TextBox 107"/>
                    <p:cNvSpPr txBox="1"/>
                    <p:nvPr/>
                  </p:nvSpPr>
                  <p:spPr>
                    <a:xfrm>
                      <a:off x="4841176" y="1981200"/>
                      <a:ext cx="381000" cy="60602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2000" dirty="0" smtClean="0"/>
                        <a:t>x</a:t>
                      </a:r>
                      <a:endParaRPr lang="en-US" sz="2000" dirty="0"/>
                    </a:p>
                  </p:txBody>
                </p:sp>
              </p:grpSp>
              <p:grpSp>
                <p:nvGrpSpPr>
                  <p:cNvPr id="94" name="Group 93"/>
                  <p:cNvGrpSpPr/>
                  <p:nvPr/>
                </p:nvGrpSpPr>
                <p:grpSpPr>
                  <a:xfrm>
                    <a:off x="7086600" y="1752600"/>
                    <a:ext cx="1461325" cy="1162113"/>
                    <a:chOff x="7086600" y="1752600"/>
                    <a:chExt cx="1461325" cy="1162113"/>
                  </a:xfrm>
                </p:grpSpPr>
                <p:grpSp>
                  <p:nvGrpSpPr>
                    <p:cNvPr id="95" name="Group 94"/>
                    <p:cNvGrpSpPr/>
                    <p:nvPr/>
                  </p:nvGrpSpPr>
                  <p:grpSpPr>
                    <a:xfrm>
                      <a:off x="7086600" y="1752600"/>
                      <a:ext cx="660400" cy="609600"/>
                      <a:chOff x="4953000" y="304800"/>
                      <a:chExt cx="990600" cy="990600"/>
                    </a:xfrm>
                  </p:grpSpPr>
                  <p:sp>
                    <p:nvSpPr>
                      <p:cNvPr id="105" name="Rectangle 104"/>
                      <p:cNvSpPr/>
                      <p:nvPr/>
                    </p:nvSpPr>
                    <p:spPr>
                      <a:xfrm>
                        <a:off x="4953000" y="304800"/>
                        <a:ext cx="990600" cy="990600"/>
                      </a:xfrm>
                      <a:prstGeom prst="rect">
                        <a:avLst/>
                      </a:prstGeom>
                      <a:solidFill>
                        <a:srgbClr val="1557DB"/>
                      </a:solidFill>
                      <a:ln>
                        <a:solidFill>
                          <a:srgbClr val="2910E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06" name="TextBox 105"/>
                      <p:cNvSpPr txBox="1"/>
                      <p:nvPr/>
                    </p:nvSpPr>
                    <p:spPr>
                      <a:xfrm>
                        <a:off x="5180363" y="430788"/>
                        <a:ext cx="723900" cy="65017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2000" dirty="0" smtClean="0"/>
                          <a:t>x</a:t>
                        </a:r>
                        <a:r>
                          <a:rPr lang="en-US" sz="2000" baseline="30000" dirty="0" smtClean="0"/>
                          <a:t>2</a:t>
                        </a:r>
                        <a:endParaRPr lang="en-US" sz="2000" baseline="30000" dirty="0"/>
                      </a:p>
                    </p:txBody>
                  </p:sp>
                </p:grpSp>
                <p:grpSp>
                  <p:nvGrpSpPr>
                    <p:cNvPr id="96" name="Group 95"/>
                    <p:cNvGrpSpPr/>
                    <p:nvPr/>
                  </p:nvGrpSpPr>
                  <p:grpSpPr>
                    <a:xfrm>
                      <a:off x="7086600" y="2459829"/>
                      <a:ext cx="660400" cy="454884"/>
                      <a:chOff x="4953000" y="1161063"/>
                      <a:chExt cx="990600" cy="688988"/>
                    </a:xfrm>
                  </p:grpSpPr>
                  <p:sp>
                    <p:nvSpPr>
                      <p:cNvPr id="103" name="Rectangle 102"/>
                      <p:cNvSpPr/>
                      <p:nvPr/>
                    </p:nvSpPr>
                    <p:spPr>
                      <a:xfrm>
                        <a:off x="4953000" y="1161063"/>
                        <a:ext cx="990600" cy="266699"/>
                      </a:xfrm>
                      <a:prstGeom prst="rect">
                        <a:avLst/>
                      </a:prstGeom>
                      <a:solidFill>
                        <a:srgbClr val="00B050"/>
                      </a:solidFill>
                      <a:ln>
                        <a:solidFill>
                          <a:srgbClr val="92D05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04" name="TextBox 103"/>
                      <p:cNvSpPr txBox="1"/>
                      <p:nvPr/>
                    </p:nvSpPr>
                    <p:spPr>
                      <a:xfrm>
                        <a:off x="5257800" y="1244025"/>
                        <a:ext cx="533400" cy="60602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2000" dirty="0" smtClean="0"/>
                          <a:t>x</a:t>
                        </a:r>
                        <a:endParaRPr lang="en-US" sz="2000" dirty="0"/>
                      </a:p>
                    </p:txBody>
                  </p:sp>
                </p:grpSp>
                <p:grpSp>
                  <p:nvGrpSpPr>
                    <p:cNvPr id="97" name="Group 96"/>
                    <p:cNvGrpSpPr/>
                    <p:nvPr/>
                  </p:nvGrpSpPr>
                  <p:grpSpPr>
                    <a:xfrm>
                      <a:off x="8293925" y="1752601"/>
                      <a:ext cx="254000" cy="654012"/>
                      <a:chOff x="4858988" y="1828800"/>
                      <a:chExt cx="381000" cy="990600"/>
                    </a:xfrm>
                  </p:grpSpPr>
                  <p:sp>
                    <p:nvSpPr>
                      <p:cNvPr id="101" name="Rectangle 100"/>
                      <p:cNvSpPr/>
                      <p:nvPr/>
                    </p:nvSpPr>
                    <p:spPr>
                      <a:xfrm rot="16200000">
                        <a:off x="4572000" y="2190750"/>
                        <a:ext cx="990600" cy="266700"/>
                      </a:xfrm>
                      <a:prstGeom prst="rect">
                        <a:avLst/>
                      </a:prstGeom>
                      <a:solidFill>
                        <a:srgbClr val="00B050"/>
                      </a:solidFill>
                      <a:ln>
                        <a:solidFill>
                          <a:srgbClr val="92D05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02" name="TextBox 101"/>
                      <p:cNvSpPr txBox="1"/>
                      <p:nvPr/>
                    </p:nvSpPr>
                    <p:spPr>
                      <a:xfrm>
                        <a:off x="4858988" y="1981200"/>
                        <a:ext cx="381000" cy="60602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2000" dirty="0" smtClean="0"/>
                          <a:t>x</a:t>
                        </a:r>
                        <a:endParaRPr lang="en-US" sz="2000" dirty="0"/>
                      </a:p>
                    </p:txBody>
                  </p:sp>
                </p:grpSp>
                <p:grpSp>
                  <p:nvGrpSpPr>
                    <p:cNvPr id="98" name="Group 97"/>
                    <p:cNvGrpSpPr/>
                    <p:nvPr/>
                  </p:nvGrpSpPr>
                  <p:grpSpPr>
                    <a:xfrm>
                      <a:off x="8117775" y="2697675"/>
                      <a:ext cx="406400" cy="175074"/>
                      <a:chOff x="8117775" y="2697675"/>
                      <a:chExt cx="406400" cy="175074"/>
                    </a:xfrm>
                  </p:grpSpPr>
                  <p:sp>
                    <p:nvSpPr>
                      <p:cNvPr id="99" name="Rectangle 98"/>
                      <p:cNvSpPr/>
                      <p:nvPr/>
                    </p:nvSpPr>
                    <p:spPr>
                      <a:xfrm rot="16200000">
                        <a:off x="8119138" y="2696312"/>
                        <a:ext cx="175074" cy="1778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solidFill>
                          <a:srgbClr val="FFC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00" name="Rectangle 99"/>
                      <p:cNvSpPr/>
                      <p:nvPr/>
                    </p:nvSpPr>
                    <p:spPr>
                      <a:xfrm rot="16200000">
                        <a:off x="8347738" y="2696312"/>
                        <a:ext cx="175074" cy="1778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solidFill>
                          <a:srgbClr val="FFC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</p:grpSp>
            </p:grpSp>
            <p:sp>
              <p:nvSpPr>
                <p:cNvPr id="91" name="Rectangle 90"/>
                <p:cNvSpPr/>
                <p:nvPr/>
              </p:nvSpPr>
              <p:spPr>
                <a:xfrm>
                  <a:off x="6658924" y="2666197"/>
                  <a:ext cx="660400" cy="176080"/>
                </a:xfrm>
                <a:prstGeom prst="rect">
                  <a:avLst/>
                </a:prstGeom>
                <a:solidFill>
                  <a:srgbClr val="00B050"/>
                </a:solidFill>
                <a:ln>
                  <a:solidFill>
                    <a:srgbClr val="92D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" name="Rectangle 91"/>
                <p:cNvSpPr/>
                <p:nvPr/>
              </p:nvSpPr>
              <p:spPr>
                <a:xfrm>
                  <a:off x="6656449" y="2888700"/>
                  <a:ext cx="660400" cy="176080"/>
                </a:xfrm>
                <a:prstGeom prst="rect">
                  <a:avLst/>
                </a:prstGeom>
                <a:solidFill>
                  <a:srgbClr val="00B050"/>
                </a:solidFill>
                <a:ln>
                  <a:solidFill>
                    <a:srgbClr val="92D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6" name="Group 85"/>
              <p:cNvGrpSpPr/>
              <p:nvPr/>
            </p:nvGrpSpPr>
            <p:grpSpPr>
              <a:xfrm>
                <a:off x="6825675" y="2310173"/>
                <a:ext cx="276099" cy="838025"/>
                <a:chOff x="6825675" y="2310173"/>
                <a:chExt cx="276099" cy="838025"/>
              </a:xfrm>
            </p:grpSpPr>
            <p:sp>
              <p:nvSpPr>
                <p:cNvPr id="87" name="TextBox 86"/>
                <p:cNvSpPr txBox="1"/>
                <p:nvPr/>
              </p:nvSpPr>
              <p:spPr>
                <a:xfrm>
                  <a:off x="6825675" y="2310173"/>
                  <a:ext cx="25400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dirty="0" smtClean="0"/>
                    <a:t>x</a:t>
                  </a:r>
                  <a:endParaRPr lang="en-US" sz="2000" dirty="0"/>
                </a:p>
              </p:txBody>
            </p:sp>
            <p:sp>
              <p:nvSpPr>
                <p:cNvPr id="88" name="TextBox 87"/>
                <p:cNvSpPr txBox="1"/>
                <p:nvPr/>
              </p:nvSpPr>
              <p:spPr>
                <a:xfrm>
                  <a:off x="6828480" y="2533511"/>
                  <a:ext cx="25400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dirty="0" smtClean="0"/>
                    <a:t>x</a:t>
                  </a:r>
                  <a:endParaRPr lang="en-US" sz="2000" dirty="0"/>
                </a:p>
              </p:txBody>
            </p:sp>
            <p:sp>
              <p:nvSpPr>
                <p:cNvPr id="89" name="TextBox 88"/>
                <p:cNvSpPr txBox="1"/>
                <p:nvPr/>
              </p:nvSpPr>
              <p:spPr>
                <a:xfrm>
                  <a:off x="6847774" y="2748088"/>
                  <a:ext cx="25400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dirty="0" smtClean="0"/>
                    <a:t>x</a:t>
                  </a:r>
                  <a:endParaRPr lang="en-US" sz="2000" dirty="0"/>
                </a:p>
              </p:txBody>
            </p:sp>
          </p:grpSp>
        </p:grpSp>
        <p:sp>
          <p:nvSpPr>
            <p:cNvPr id="81" name="Rectangle 80"/>
            <p:cNvSpPr/>
            <p:nvPr/>
          </p:nvSpPr>
          <p:spPr>
            <a:xfrm rot="16200000">
              <a:off x="7697088" y="2911590"/>
              <a:ext cx="175074" cy="177800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/>
            <p:cNvSpPr/>
            <p:nvPr/>
          </p:nvSpPr>
          <p:spPr>
            <a:xfrm rot="16200000">
              <a:off x="7925688" y="2911590"/>
              <a:ext cx="175074" cy="177800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82"/>
            <p:cNvSpPr/>
            <p:nvPr/>
          </p:nvSpPr>
          <p:spPr>
            <a:xfrm rot="16200000">
              <a:off x="7696263" y="2449881"/>
              <a:ext cx="175074" cy="177800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/>
            <p:cNvSpPr/>
            <p:nvPr/>
          </p:nvSpPr>
          <p:spPr>
            <a:xfrm rot="16200000">
              <a:off x="7924863" y="2449881"/>
              <a:ext cx="175074" cy="177800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5" name="TextBox 114"/>
              <p:cNvSpPr txBox="1"/>
              <p:nvPr/>
            </p:nvSpPr>
            <p:spPr>
              <a:xfrm>
                <a:off x="1980907" y="4015839"/>
                <a:ext cx="28120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/>
                        </a:rPr>
                        <m:t>(</m:t>
                      </m:r>
                      <m:r>
                        <a:rPr lang="en-US" sz="3200" b="1" i="1" smtClean="0">
                          <a:latin typeface="Cambria Math"/>
                        </a:rPr>
                        <m:t>𝒙</m:t>
                      </m:r>
                      <m:r>
                        <a:rPr lang="en-US" sz="3200" b="1" i="1" smtClean="0">
                          <a:latin typeface="Cambria Math"/>
                        </a:rPr>
                        <m:t>+</m:t>
                      </m:r>
                      <m:r>
                        <a:rPr lang="en-US" sz="3200" b="1" i="1" smtClean="0">
                          <a:latin typeface="Cambria Math"/>
                        </a:rPr>
                        <m:t>𝟐</m:t>
                      </m:r>
                      <m:r>
                        <a:rPr lang="en-US" sz="3200" b="1" i="1" smtClean="0">
                          <a:latin typeface="Cambria Math"/>
                        </a:rPr>
                        <m:t>)(</m:t>
                      </m:r>
                      <m:r>
                        <a:rPr lang="en-US" sz="3200" b="1" i="1" smtClean="0">
                          <a:latin typeface="Cambria Math"/>
                        </a:rPr>
                        <m:t>𝒙</m:t>
                      </m:r>
                      <m:r>
                        <a:rPr lang="en-US" sz="3200" b="1" i="1" smtClean="0">
                          <a:latin typeface="Cambria Math"/>
                        </a:rPr>
                        <m:t>+</m:t>
                      </m:r>
                      <m:r>
                        <a:rPr lang="en-US" sz="3200" b="1" i="1" smtClean="0">
                          <a:latin typeface="Cambria Math"/>
                        </a:rPr>
                        <m:t>𝟑</m:t>
                      </m:r>
                      <m:r>
                        <a:rPr lang="en-US" sz="3200" b="1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>
          <p:sp>
            <p:nvSpPr>
              <p:cNvPr id="115" name="TextBox 1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0907" y="4015839"/>
                <a:ext cx="2812081" cy="58477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6" name="TextBox 115"/>
              <p:cNvSpPr txBox="1"/>
              <p:nvPr/>
            </p:nvSpPr>
            <p:spPr>
              <a:xfrm>
                <a:off x="5641159" y="3875851"/>
                <a:ext cx="28120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/>
                        </a:rPr>
                        <m:t>(</m:t>
                      </m:r>
                      <m:r>
                        <a:rPr lang="en-US" sz="3200" b="1" i="1" smtClean="0">
                          <a:latin typeface="Cambria Math"/>
                        </a:rPr>
                        <m:t>𝒙</m:t>
                      </m:r>
                      <m:r>
                        <a:rPr lang="en-US" sz="3200" b="1" i="1" smtClean="0">
                          <a:latin typeface="Cambria Math"/>
                        </a:rPr>
                        <m:t>+</m:t>
                      </m:r>
                      <m:r>
                        <a:rPr lang="en-US" sz="3200" b="1" i="1" smtClean="0">
                          <a:latin typeface="Cambria Math"/>
                        </a:rPr>
                        <m:t>𝟐</m:t>
                      </m:r>
                      <m:r>
                        <a:rPr lang="en-US" sz="3200" b="1" i="1" smtClean="0">
                          <a:latin typeface="Cambria Math"/>
                        </a:rPr>
                        <m:t>)(</m:t>
                      </m:r>
                      <m:r>
                        <a:rPr lang="en-US" sz="3200" b="1" i="1" smtClean="0">
                          <a:latin typeface="Cambria Math"/>
                        </a:rPr>
                        <m:t>𝒙</m:t>
                      </m:r>
                      <m:r>
                        <a:rPr lang="en-US" sz="3200" b="1" i="1" smtClean="0">
                          <a:latin typeface="Cambria Math"/>
                        </a:rPr>
                        <m:t>+</m:t>
                      </m:r>
                      <m:r>
                        <a:rPr lang="en-US" sz="3200" b="1" i="1" smtClean="0">
                          <a:latin typeface="Cambria Math"/>
                        </a:rPr>
                        <m:t>𝟑</m:t>
                      </m:r>
                      <m:r>
                        <a:rPr lang="en-US" sz="3200" b="1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>
          <p:sp>
            <p:nvSpPr>
              <p:cNvPr id="116" name="TextBox 1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1159" y="3875851"/>
                <a:ext cx="2812081" cy="5847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7" name="TextBox 116"/>
          <p:cNvSpPr txBox="1"/>
          <p:nvPr/>
        </p:nvSpPr>
        <p:spPr>
          <a:xfrm>
            <a:off x="6741575" y="1055495"/>
            <a:ext cx="55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x</a:t>
            </a:r>
            <a:endParaRPr lang="en-US" sz="2400" dirty="0"/>
          </a:p>
        </p:txBody>
      </p:sp>
      <p:sp>
        <p:nvSpPr>
          <p:cNvPr id="118" name="TextBox 117"/>
          <p:cNvSpPr txBox="1"/>
          <p:nvPr/>
        </p:nvSpPr>
        <p:spPr>
          <a:xfrm>
            <a:off x="7574189" y="1043965"/>
            <a:ext cx="55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+2</a:t>
            </a:r>
            <a:endParaRPr lang="en-US" sz="2400" dirty="0"/>
          </a:p>
        </p:txBody>
      </p:sp>
      <p:sp>
        <p:nvSpPr>
          <p:cNvPr id="119" name="TextBox 118"/>
          <p:cNvSpPr txBox="1"/>
          <p:nvPr/>
        </p:nvSpPr>
        <p:spPr>
          <a:xfrm>
            <a:off x="5791200" y="1809699"/>
            <a:ext cx="55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x</a:t>
            </a:r>
            <a:endParaRPr lang="en-US" sz="2400" dirty="0"/>
          </a:p>
        </p:txBody>
      </p:sp>
      <p:sp>
        <p:nvSpPr>
          <p:cNvPr id="120" name="TextBox 119"/>
          <p:cNvSpPr txBox="1"/>
          <p:nvPr/>
        </p:nvSpPr>
        <p:spPr>
          <a:xfrm>
            <a:off x="5793529" y="2466631"/>
            <a:ext cx="55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+3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244185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4" grpId="0"/>
      <p:bldP spid="115" grpId="0" animBg="1"/>
      <p:bldP spid="116" grpId="0" animBg="1"/>
      <p:bldP spid="117" grpId="0"/>
      <p:bldP spid="118" grpId="0"/>
      <p:bldP spid="119" grpId="0"/>
      <p:bldP spid="12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Alternate Route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1828800" y="2036412"/>
                <a:ext cx="4191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i="1" dirty="0" smtClean="0">
                    <a:latin typeface="Cambria Math"/>
                  </a:rPr>
                  <a:t>Factor by Grouping </a:t>
                </a:r>
              </a:p>
              <a:p>
                <a:endParaRPr lang="en-US" sz="320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3200" b="0" i="1" smtClean="0">
                          <a:latin typeface="Cambria Math"/>
                        </a:rPr>
                        <m:t>+3</m:t>
                      </m:r>
                      <m:r>
                        <a:rPr lang="en-US" sz="3200" b="0" i="1" smtClean="0">
                          <a:latin typeface="Cambria Math"/>
                        </a:rPr>
                        <m:t>𝑥</m:t>
                      </m:r>
                      <m:r>
                        <a:rPr lang="en-US" sz="3200" b="0" i="1" smtClean="0">
                          <a:latin typeface="Cambria Math"/>
                        </a:rPr>
                        <m:t>+2</m:t>
                      </m:r>
                      <m:r>
                        <a:rPr lang="en-US" sz="3200" b="0" i="1" smtClean="0">
                          <a:latin typeface="Cambria Math"/>
                        </a:rPr>
                        <m:t>𝑥</m:t>
                      </m:r>
                      <m:r>
                        <a:rPr lang="en-US" sz="3200" b="0" i="1" smtClean="0">
                          <a:latin typeface="Cambria Math"/>
                        </a:rPr>
                        <m:t>+6</m:t>
                      </m:r>
                    </m:oMath>
                  </m:oMathPara>
                </a14:m>
                <a:endParaRPr lang="en-US" sz="3200" b="0" dirty="0" smtClean="0"/>
              </a:p>
              <a:p>
                <a:pPr algn="ctr"/>
                <a:r>
                  <a:rPr lang="en-US" sz="3200" dirty="0" smtClean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200" i="1">
                        <a:latin typeface="Cambria Math"/>
                      </a:rPr>
                      <m:t>+3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b="0" i="0" smtClean="0">
                        <a:latin typeface="Cambria Math"/>
                      </a:rPr>
                      <m:t>)</m:t>
                    </m:r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0" smtClean="0">
                            <a:latin typeface="Cambria Math"/>
                          </a:rPr>
                          <m:t>+2</m:t>
                        </m:r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/>
                          </a:rPr>
                          <m:t>x</m:t>
                        </m:r>
                        <m:r>
                          <a:rPr lang="en-US" sz="3200" b="0" i="0" smtClean="0">
                            <a:latin typeface="Cambria Math"/>
                          </a:rPr>
                          <m:t>+6</m:t>
                        </m:r>
                      </m:e>
                    </m:d>
                  </m:oMath>
                </a14:m>
                <a:endParaRPr lang="en-US" sz="3200" b="0" dirty="0" smtClean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/>
                        </a:rPr>
                        <m:t>𝑥</m:t>
                      </m:r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>
                              <a:latin typeface="Cambria Math"/>
                            </a:rPr>
                            <m:t>𝑥</m:t>
                          </m:r>
                          <m:r>
                            <a:rPr lang="en-US" sz="3200" i="1">
                              <a:latin typeface="Cambria Math"/>
                            </a:rPr>
                            <m:t>+3</m:t>
                          </m:r>
                        </m:e>
                      </m:d>
                      <m:r>
                        <a:rPr lang="en-US" sz="3200" i="1">
                          <a:latin typeface="Cambria Math"/>
                        </a:rPr>
                        <m:t>+2</m:t>
                      </m:r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>
                              <a:latin typeface="Cambria Math"/>
                            </a:rPr>
                            <m:t>𝑥</m:t>
                          </m:r>
                          <m:r>
                            <a:rPr lang="en-US" sz="3200" i="1">
                              <a:latin typeface="Cambria Math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US" sz="3200" dirty="0" smtClean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/>
                        </a:rPr>
                        <m:t>(</m:t>
                      </m:r>
                      <m:r>
                        <a:rPr lang="en-US" sz="3200" i="1">
                          <a:latin typeface="Cambria Math"/>
                        </a:rPr>
                        <m:t>𝑥</m:t>
                      </m:r>
                      <m:r>
                        <a:rPr lang="en-US" sz="3200" b="0" i="1" smtClean="0">
                          <a:latin typeface="Cambria Math"/>
                        </a:rPr>
                        <m:t>+2)</m:t>
                      </m:r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>
                              <a:latin typeface="Cambria Math"/>
                            </a:rPr>
                            <m:t>𝑥</m:t>
                          </m:r>
                          <m:r>
                            <a:rPr lang="en-US" sz="3200" i="1">
                              <a:latin typeface="Cambria Math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00" y="2036412"/>
                <a:ext cx="4191000" cy="3046988"/>
              </a:xfrm>
              <a:prstGeom prst="rect">
                <a:avLst/>
              </a:prstGeom>
              <a:blipFill rotWithShape="1">
                <a:blip r:embed="rId2"/>
                <a:stretch>
                  <a:fillRect l="-3634" t="-26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27874279"/>
              </p:ext>
            </p:extLst>
          </p:nvPr>
        </p:nvGraphicFramePr>
        <p:xfrm>
          <a:off x="6164489" y="333031"/>
          <a:ext cx="281940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9800"/>
                <a:gridCol w="939800"/>
                <a:gridCol w="939800"/>
              </a:tblGrid>
              <a:tr h="704676"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714462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70C0"/>
                          </a:solidFill>
                        </a:rPr>
                        <a:t>x</a:t>
                      </a:r>
                      <a:r>
                        <a:rPr lang="en-US" sz="2800" baseline="30000" dirty="0" smtClean="0">
                          <a:solidFill>
                            <a:srgbClr val="0070C0"/>
                          </a:solidFill>
                        </a:rPr>
                        <a:t>2</a:t>
                      </a:r>
                      <a:endParaRPr lang="en-US" sz="28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B050"/>
                          </a:solidFill>
                        </a:rPr>
                        <a:t>+ 2x</a:t>
                      </a:r>
                      <a:endParaRPr lang="en-US" sz="28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4462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B050"/>
                          </a:solidFill>
                        </a:rPr>
                        <a:t>+ 3x</a:t>
                      </a:r>
                      <a:endParaRPr lang="en-US" sz="28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C000"/>
                          </a:solidFill>
                        </a:rPr>
                        <a:t>+ 6</a:t>
                      </a:r>
                      <a:endParaRPr lang="en-US" sz="2800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313940" y="411286"/>
            <a:ext cx="55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?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8146554" y="399756"/>
            <a:ext cx="55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?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363565" y="1165490"/>
            <a:ext cx="55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65894" y="1822422"/>
            <a:ext cx="55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xmlns="" val="82949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62000" y="16825"/>
            <a:ext cx="7772400" cy="5140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2000" b="0" smtClean="0">
                <a:solidFill>
                  <a:prstClr val="black"/>
                </a:solidFill>
                <a:ea typeface="+mn-ea"/>
                <a:cs typeface="+mn-cs"/>
              </a:rPr>
              <a:t>Factoring Polynomials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90600" y="990600"/>
            <a:ext cx="381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You Try!</a:t>
            </a:r>
            <a:endParaRPr lang="en-US" sz="36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2895600" y="1981200"/>
                <a:ext cx="4572000" cy="784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b="1" i="1" smtClean="0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4400" b="1" i="1" smtClean="0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4400" b="1" i="1" smtClean="0">
                          <a:latin typeface="Cambria Math"/>
                        </a:rPr>
                        <m:t>+</m:t>
                      </m:r>
                      <m:r>
                        <a:rPr lang="en-US" sz="4400" b="1" i="1" smtClean="0">
                          <a:latin typeface="Cambria Math"/>
                        </a:rPr>
                        <m:t>𝟔</m:t>
                      </m:r>
                      <m:r>
                        <a:rPr lang="en-US" sz="4400" b="1" i="1" smtClean="0">
                          <a:latin typeface="Cambria Math"/>
                        </a:rPr>
                        <m:t>𝒙</m:t>
                      </m:r>
                      <m:r>
                        <a:rPr lang="en-US" sz="4400" b="1" i="1" smtClean="0">
                          <a:latin typeface="Cambria Math"/>
                        </a:rPr>
                        <m:t>+</m:t>
                      </m:r>
                      <m:r>
                        <a:rPr lang="en-US" sz="4400" b="1" i="1" smtClean="0">
                          <a:latin typeface="Cambria Math"/>
                        </a:rPr>
                        <m:t>𝟖</m:t>
                      </m:r>
                    </m:oMath>
                  </m:oMathPara>
                </a14:m>
                <a:endParaRPr lang="en-US" sz="4400" b="1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1981200"/>
                <a:ext cx="4572000" cy="78476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Box 6"/>
              <p:cNvSpPr txBox="1"/>
              <p:nvPr/>
            </p:nvSpPr>
            <p:spPr>
              <a:xfrm>
                <a:off x="3886200" y="3048000"/>
                <a:ext cx="28120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/>
                        </a:rPr>
                        <m:t>(</m:t>
                      </m:r>
                      <m:r>
                        <a:rPr lang="en-US" sz="3200" b="1" i="1" smtClean="0">
                          <a:latin typeface="Cambria Math"/>
                        </a:rPr>
                        <m:t>𝒙</m:t>
                      </m:r>
                      <m:r>
                        <a:rPr lang="en-US" sz="3200" b="1" i="1" smtClean="0">
                          <a:latin typeface="Cambria Math"/>
                        </a:rPr>
                        <m:t>+</m:t>
                      </m:r>
                      <m:r>
                        <a:rPr lang="en-US" sz="3200" b="1" i="1" smtClean="0">
                          <a:latin typeface="Cambria Math"/>
                        </a:rPr>
                        <m:t>𝟐</m:t>
                      </m:r>
                      <m:r>
                        <a:rPr lang="en-US" sz="3200" b="1" i="1" smtClean="0">
                          <a:latin typeface="Cambria Math"/>
                        </a:rPr>
                        <m:t>)(</m:t>
                      </m:r>
                      <m:r>
                        <a:rPr lang="en-US" sz="3200" b="1" i="1" smtClean="0">
                          <a:latin typeface="Cambria Math"/>
                        </a:rPr>
                        <m:t>𝒙</m:t>
                      </m:r>
                      <m:r>
                        <a:rPr lang="en-US" sz="3200" b="1" i="1" smtClean="0">
                          <a:latin typeface="Cambria Math"/>
                        </a:rPr>
                        <m:t>+</m:t>
                      </m:r>
                      <m:r>
                        <a:rPr lang="en-US" sz="3200" b="1" i="1" smtClean="0">
                          <a:latin typeface="Cambria Math"/>
                        </a:rPr>
                        <m:t>𝟒</m:t>
                      </m:r>
                      <m:r>
                        <a:rPr lang="en-US" sz="3200" b="1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3048000"/>
                <a:ext cx="2812081" cy="5847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3879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457200" y="0"/>
                <a:ext cx="4572000" cy="7218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1" i="1" smtClean="0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4000" b="1" i="1" smtClean="0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4000" b="1" i="1" smtClean="0">
                          <a:latin typeface="Cambria Math"/>
                        </a:rPr>
                        <m:t>+</m:t>
                      </m:r>
                      <m:r>
                        <a:rPr lang="en-US" sz="4000" b="1" i="1" smtClean="0">
                          <a:latin typeface="Cambria Math"/>
                        </a:rPr>
                        <m:t>𝟔</m:t>
                      </m:r>
                      <m:r>
                        <a:rPr lang="en-US" sz="4000" b="1" i="1" smtClean="0">
                          <a:latin typeface="Cambria Math"/>
                        </a:rPr>
                        <m:t>𝒙</m:t>
                      </m:r>
                      <m:r>
                        <a:rPr lang="en-US" sz="4000" b="1" i="1" smtClean="0">
                          <a:latin typeface="Cambria Math"/>
                        </a:rPr>
                        <m:t>+</m:t>
                      </m:r>
                      <m:r>
                        <a:rPr lang="en-US" sz="4000" b="1" i="1" smtClean="0">
                          <a:latin typeface="Cambria Math"/>
                        </a:rPr>
                        <m:t>𝟖</m:t>
                      </m:r>
                    </m:oMath>
                  </m:oMathPara>
                </a14:m>
                <a:endParaRPr lang="en-US" sz="4000" b="1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0"/>
                <a:ext cx="4572000" cy="72180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6235529" y="344077"/>
            <a:ext cx="2525169" cy="2356890"/>
            <a:chOff x="4872251" y="2277338"/>
            <a:chExt cx="3066196" cy="2529752"/>
          </a:xfrm>
        </p:grpSpPr>
        <p:grpSp>
          <p:nvGrpSpPr>
            <p:cNvPr id="7" name="Group 6"/>
            <p:cNvGrpSpPr/>
            <p:nvPr/>
          </p:nvGrpSpPr>
          <p:grpSpPr>
            <a:xfrm>
              <a:off x="4872251" y="2277338"/>
              <a:ext cx="3066196" cy="2529752"/>
              <a:chOff x="4872251" y="2277338"/>
              <a:chExt cx="3066196" cy="2529752"/>
            </a:xfrm>
            <a:noFill/>
          </p:grpSpPr>
          <p:sp>
            <p:nvSpPr>
              <p:cNvPr id="12" name="Rectangle 11"/>
              <p:cNvSpPr/>
              <p:nvPr/>
            </p:nvSpPr>
            <p:spPr>
              <a:xfrm>
                <a:off x="4872251" y="2277338"/>
                <a:ext cx="1528549" cy="1269663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409898" y="2277338"/>
                <a:ext cx="1528549" cy="1265114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4872251" y="3547002"/>
                <a:ext cx="1537648" cy="1260087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6400799" y="3547002"/>
                <a:ext cx="1537647" cy="1260088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8" name="Rectangle 7"/>
                <p:cNvSpPr/>
                <p:nvPr/>
              </p:nvSpPr>
              <p:spPr>
                <a:xfrm>
                  <a:off x="5155882" y="2617521"/>
                  <a:ext cx="900895" cy="63964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3200" b="1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b="1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sz="3200" b="1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mc:Choice>
          <mc:Fallback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55882" y="2617521"/>
                  <a:ext cx="900895" cy="639640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9" name="Rectangle 8"/>
                <p:cNvSpPr/>
                <p:nvPr/>
              </p:nvSpPr>
              <p:spPr>
                <a:xfrm>
                  <a:off x="6627365" y="2617521"/>
                  <a:ext cx="955474" cy="62766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?</m:t>
                        </m:r>
                        <m:r>
                          <a:rPr lang="en-US" sz="32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𝒙</m:t>
                        </m:r>
                      </m:oMath>
                    </m:oMathPara>
                  </a14:m>
                  <a:endParaRPr lang="en-US" sz="3200" b="1" dirty="0">
                    <a:solidFill>
                      <a:prstClr val="black"/>
                    </a:solidFill>
                  </a:endParaRPr>
                </a:p>
              </p:txBody>
            </p:sp>
          </mc:Choice>
          <mc:Fallback>
            <p:sp>
              <p:nvSpPr>
                <p:cNvPr id="9" name="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27365" y="2617521"/>
                  <a:ext cx="955474" cy="627664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0" name="Rectangle 9"/>
                <p:cNvSpPr/>
                <p:nvPr/>
              </p:nvSpPr>
              <p:spPr>
                <a:xfrm>
                  <a:off x="5105642" y="3848335"/>
                  <a:ext cx="955474" cy="62766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?</m:t>
                        </m:r>
                        <m:r>
                          <a:rPr lang="en-US" sz="32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𝒙</m:t>
                        </m:r>
                      </m:oMath>
                    </m:oMathPara>
                  </a14:m>
                  <a:endParaRPr lang="en-US" sz="3200" b="1" dirty="0">
                    <a:solidFill>
                      <a:prstClr val="black"/>
                    </a:solidFill>
                  </a:endParaRPr>
                </a:p>
              </p:txBody>
            </p:sp>
          </mc:Choice>
          <mc:Fallback>
            <p:sp>
              <p:nvSpPr>
                <p:cNvPr id="10" name="Rectangle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05642" y="3848335"/>
                  <a:ext cx="955474" cy="627664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1" name="Rectangle 10"/>
                <p:cNvSpPr/>
                <p:nvPr/>
              </p:nvSpPr>
              <p:spPr>
                <a:xfrm>
                  <a:off x="6629640" y="3858008"/>
                  <a:ext cx="1043689" cy="62766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32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𝟖</m:t>
                        </m:r>
                      </m:oMath>
                    </m:oMathPara>
                  </a14:m>
                  <a:endParaRPr lang="en-US" sz="3200" b="1" dirty="0">
                    <a:solidFill>
                      <a:prstClr val="black"/>
                    </a:solidFill>
                  </a:endParaRPr>
                </a:p>
              </p:txBody>
            </p:sp>
          </mc:Choice>
          <mc:Fallback>
            <p:sp>
              <p:nvSpPr>
                <p:cNvPr id="11" name="Rectangle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29640" y="3858008"/>
                  <a:ext cx="1043689" cy="627664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6" name="Picture 15"/>
          <p:cNvPicPr/>
          <p:nvPr/>
        </p:nvPicPr>
        <p:blipFill>
          <a:blip r:embed="rId7"/>
          <a:stretch>
            <a:fillRect/>
          </a:stretch>
        </p:blipFill>
        <p:spPr>
          <a:xfrm>
            <a:off x="762000" y="1040989"/>
            <a:ext cx="4648200" cy="322491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57551" y="2895600"/>
            <a:ext cx="5366133" cy="322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45466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762000" y="16825"/>
            <a:ext cx="7772400" cy="514043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sz="2000" b="0" dirty="0" smtClean="0">
                <a:solidFill>
                  <a:prstClr val="black"/>
                </a:solidFill>
                <a:ea typeface="+mn-ea"/>
                <a:cs typeface="+mn-cs"/>
              </a:rPr>
              <a:t>Factoring Polynomials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3262275" y="902525"/>
                <a:ext cx="335280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5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5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5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5400" b="0" i="1" smtClean="0">
                          <a:latin typeface="Cambria Math"/>
                        </a:rPr>
                        <m:t>−4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2275" y="902525"/>
                <a:ext cx="3352800" cy="92333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3697623" y="2107324"/>
            <a:ext cx="990600" cy="990600"/>
            <a:chOff x="2256559" y="2213046"/>
            <a:chExt cx="990600" cy="990600"/>
          </a:xfrm>
        </p:grpSpPr>
        <p:sp>
          <p:nvSpPr>
            <p:cNvPr id="6" name="Rectangle 5"/>
            <p:cNvSpPr/>
            <p:nvPr/>
          </p:nvSpPr>
          <p:spPr>
            <a:xfrm>
              <a:off x="2256559" y="2213046"/>
              <a:ext cx="990600" cy="990600"/>
            </a:xfrm>
            <a:prstGeom prst="rect">
              <a:avLst/>
            </a:prstGeom>
            <a:solidFill>
              <a:srgbClr val="1557DB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561359" y="2390271"/>
              <a:ext cx="533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r>
                <a:rPr lang="en-US" sz="3200" baseline="30000" dirty="0" smtClean="0"/>
                <a:t>2</a:t>
              </a:r>
              <a:endParaRPr lang="en-US" sz="3200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817355" y="2133755"/>
            <a:ext cx="457200" cy="461665"/>
            <a:chOff x="4839912" y="2819400"/>
            <a:chExt cx="457200" cy="461665"/>
          </a:xfrm>
          <a:solidFill>
            <a:srgbClr val="FFFF00"/>
          </a:solidFill>
        </p:grpSpPr>
        <p:sp>
          <p:nvSpPr>
            <p:cNvPr id="21" name="Rectangle 20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839912" y="2819400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-1</a:t>
              </a:r>
              <a:endParaRPr lang="en-US" sz="2400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212166" y="2140959"/>
            <a:ext cx="457200" cy="461665"/>
            <a:chOff x="4845875" y="2826604"/>
            <a:chExt cx="457200" cy="461665"/>
          </a:xfrm>
          <a:solidFill>
            <a:srgbClr val="FFFF00"/>
          </a:solidFill>
        </p:grpSpPr>
        <p:sp>
          <p:nvSpPr>
            <p:cNvPr id="24" name="Rectangle 23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845875" y="2826604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-1</a:t>
              </a:r>
              <a:endParaRPr lang="en-US" sz="2400" dirty="0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829230" y="2502802"/>
            <a:ext cx="457200" cy="461665"/>
            <a:chOff x="4851787" y="2811912"/>
            <a:chExt cx="457200" cy="461665"/>
          </a:xfrm>
          <a:solidFill>
            <a:srgbClr val="FFFF00"/>
          </a:solidFill>
        </p:grpSpPr>
        <p:sp>
          <p:nvSpPr>
            <p:cNvPr id="27" name="Rectangle 26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851787" y="2811912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-1</a:t>
              </a:r>
              <a:endParaRPr lang="en-US" sz="2400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5209018" y="2513086"/>
            <a:ext cx="457200" cy="461665"/>
            <a:chOff x="4850575" y="2817602"/>
            <a:chExt cx="457200" cy="461665"/>
          </a:xfrm>
          <a:solidFill>
            <a:srgbClr val="FFFF00"/>
          </a:solidFill>
        </p:grpSpPr>
        <p:sp>
          <p:nvSpPr>
            <p:cNvPr id="30" name="Rectangle 29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850575" y="2817602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-1</a:t>
              </a:r>
              <a:endParaRPr lang="en-US" sz="2400" dirty="0"/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2523270" y="3810000"/>
            <a:ext cx="61254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Now arrange them to make a square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1853864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6825"/>
            <a:ext cx="7772400" cy="514043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sz="2000" b="0" dirty="0" smtClean="0">
                <a:solidFill>
                  <a:prstClr val="black"/>
                </a:solidFill>
                <a:ea typeface="+mn-ea"/>
                <a:cs typeface="+mn-cs"/>
              </a:rPr>
              <a:t>Factoring Polynomials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1318088" y="1355839"/>
            <a:ext cx="990600" cy="990600"/>
            <a:chOff x="4953000" y="304800"/>
            <a:chExt cx="990600" cy="990600"/>
          </a:xfrm>
        </p:grpSpPr>
        <p:sp>
          <p:nvSpPr>
            <p:cNvPr id="4" name="Rectangle 3"/>
            <p:cNvSpPr/>
            <p:nvPr/>
          </p:nvSpPr>
          <p:spPr>
            <a:xfrm>
              <a:off x="4953000" y="304800"/>
              <a:ext cx="990600" cy="990600"/>
            </a:xfrm>
            <a:prstGeom prst="rect">
              <a:avLst/>
            </a:prstGeom>
            <a:solidFill>
              <a:srgbClr val="1557DB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257800" y="482025"/>
              <a:ext cx="533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r>
                <a:rPr lang="en-US" sz="3200" baseline="30000" dirty="0" smtClean="0"/>
                <a:t>2</a:t>
              </a:r>
              <a:endParaRPr lang="en-US" sz="3200" dirty="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618438" y="2679566"/>
            <a:ext cx="457200" cy="461665"/>
            <a:chOff x="4841175" y="2823492"/>
            <a:chExt cx="457200" cy="461665"/>
          </a:xfrm>
          <a:solidFill>
            <a:srgbClr val="FFFF00"/>
          </a:solidFill>
        </p:grpSpPr>
        <p:sp>
          <p:nvSpPr>
            <p:cNvPr id="31" name="Rectangle 30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841175" y="2823492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-1</a:t>
              </a:r>
              <a:endParaRPr lang="en-US" sz="2400" dirty="0"/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2271826" y="2677988"/>
            <a:ext cx="457200" cy="461665"/>
            <a:chOff x="4841175" y="2823492"/>
            <a:chExt cx="457200" cy="461665"/>
          </a:xfrm>
          <a:solidFill>
            <a:srgbClr val="FFFF00"/>
          </a:solidFill>
        </p:grpSpPr>
        <p:sp>
          <p:nvSpPr>
            <p:cNvPr id="114" name="Rectangle 113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4841175" y="2823492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-1</a:t>
              </a:r>
              <a:endParaRPr lang="en-US" sz="2400" dirty="0"/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2624690" y="2320456"/>
            <a:ext cx="457200" cy="461665"/>
            <a:chOff x="4841175" y="2823492"/>
            <a:chExt cx="457200" cy="461665"/>
          </a:xfrm>
          <a:solidFill>
            <a:srgbClr val="FFFF00"/>
          </a:solidFill>
        </p:grpSpPr>
        <p:sp>
          <p:nvSpPr>
            <p:cNvPr id="123" name="Rectangle 122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4841175" y="2823492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-1</a:t>
              </a:r>
              <a:endParaRPr lang="en-US" sz="2400" dirty="0"/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2266546" y="2328805"/>
            <a:ext cx="457200" cy="461665"/>
            <a:chOff x="4841175" y="2823492"/>
            <a:chExt cx="457200" cy="461665"/>
          </a:xfrm>
          <a:solidFill>
            <a:srgbClr val="FFFF00"/>
          </a:solidFill>
        </p:grpSpPr>
        <p:sp>
          <p:nvSpPr>
            <p:cNvPr id="126" name="Rectangle 125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4841175" y="2823492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-1</a:t>
              </a:r>
              <a:endParaRPr lang="en-US" sz="2400" dirty="0"/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3658579" y="1117565"/>
            <a:ext cx="36754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Remember there were </a:t>
            </a:r>
          </a:p>
          <a:p>
            <a:r>
              <a:rPr lang="en-US" sz="2400" dirty="0" smtClean="0"/>
              <a:t>no middle terms …</a:t>
            </a:r>
            <a:endParaRPr lang="en-US" sz="2400" dirty="0"/>
          </a:p>
        </p:txBody>
      </p:sp>
      <p:sp>
        <p:nvSpPr>
          <p:cNvPr id="128" name="TextBox 127"/>
          <p:cNvSpPr txBox="1"/>
          <p:nvPr/>
        </p:nvSpPr>
        <p:spPr>
          <a:xfrm>
            <a:off x="3658579" y="2320456"/>
            <a:ext cx="5028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Use zero pairs! </a:t>
            </a:r>
          </a:p>
        </p:txBody>
      </p:sp>
      <p:grpSp>
        <p:nvGrpSpPr>
          <p:cNvPr id="130" name="Group 129"/>
          <p:cNvGrpSpPr/>
          <p:nvPr/>
        </p:nvGrpSpPr>
        <p:grpSpPr>
          <a:xfrm>
            <a:off x="4199502" y="3872410"/>
            <a:ext cx="1567048" cy="992537"/>
            <a:chOff x="7362947" y="4798664"/>
            <a:chExt cx="1567048" cy="992537"/>
          </a:xfrm>
        </p:grpSpPr>
        <p:sp>
          <p:nvSpPr>
            <p:cNvPr id="131" name="Rectangle 130"/>
            <p:cNvSpPr/>
            <p:nvPr/>
          </p:nvSpPr>
          <p:spPr>
            <a:xfrm rot="5400000">
              <a:off x="7772399" y="5162551"/>
              <a:ext cx="990600" cy="2667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32" name="TextBox 131"/>
            <p:cNvSpPr txBox="1"/>
            <p:nvPr/>
          </p:nvSpPr>
          <p:spPr>
            <a:xfrm rot="10800000">
              <a:off x="7943601" y="5020822"/>
              <a:ext cx="5334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endParaRPr lang="en-US" sz="3200" dirty="0"/>
            </a:p>
          </p:txBody>
        </p:sp>
        <p:sp>
          <p:nvSpPr>
            <p:cNvPr id="133" name="Rectangle 132"/>
            <p:cNvSpPr/>
            <p:nvPr/>
          </p:nvSpPr>
          <p:spPr>
            <a:xfrm rot="5400000">
              <a:off x="8137070" y="5160614"/>
              <a:ext cx="990600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34" name="Rectangle 133"/>
            <p:cNvSpPr/>
            <p:nvPr/>
          </p:nvSpPr>
          <p:spPr>
            <a:xfrm rot="16200000">
              <a:off x="7058147" y="5162550"/>
              <a:ext cx="990600" cy="2667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7362947" y="4953000"/>
              <a:ext cx="3810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endParaRPr lang="en-US" sz="3200" dirty="0"/>
            </a:p>
          </p:txBody>
        </p:sp>
        <p:sp>
          <p:nvSpPr>
            <p:cNvPr id="136" name="Rectangle 135"/>
            <p:cNvSpPr/>
            <p:nvPr/>
          </p:nvSpPr>
          <p:spPr>
            <a:xfrm rot="16200000">
              <a:off x="7439147" y="5162550"/>
              <a:ext cx="990600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7657851" y="4953000"/>
              <a:ext cx="5715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-</a:t>
              </a:r>
              <a:r>
                <a:rPr lang="en-US" sz="2800" dirty="0" smtClean="0"/>
                <a:t>x</a:t>
              </a:r>
              <a:endParaRPr lang="en-US" sz="3200" dirty="0"/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8358495" y="4942201"/>
              <a:ext cx="5715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-</a:t>
              </a:r>
              <a:r>
                <a:rPr lang="en-US" sz="2800" dirty="0" smtClean="0"/>
                <a:t>x</a:t>
              </a:r>
              <a:endParaRPr lang="en-US" sz="3200" dirty="0"/>
            </a:p>
          </p:txBody>
        </p:sp>
      </p:grpSp>
      <p:sp>
        <p:nvSpPr>
          <p:cNvPr id="139" name="Rectangle 138"/>
          <p:cNvSpPr/>
          <p:nvPr/>
        </p:nvSpPr>
        <p:spPr>
          <a:xfrm>
            <a:off x="4206879" y="3752383"/>
            <a:ext cx="376998" cy="1193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139"/>
          <p:cNvSpPr/>
          <p:nvPr/>
        </p:nvSpPr>
        <p:spPr>
          <a:xfrm>
            <a:off x="4945421" y="3761776"/>
            <a:ext cx="333252" cy="1193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/>
          <p:nvPr/>
        </p:nvSpPr>
        <p:spPr>
          <a:xfrm>
            <a:off x="4596186" y="3740239"/>
            <a:ext cx="376998" cy="1193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/>
          <p:cNvSpPr/>
          <p:nvPr/>
        </p:nvSpPr>
        <p:spPr>
          <a:xfrm>
            <a:off x="5323108" y="3818245"/>
            <a:ext cx="333252" cy="1193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3" name="Group 142"/>
          <p:cNvGrpSpPr/>
          <p:nvPr/>
        </p:nvGrpSpPr>
        <p:grpSpPr>
          <a:xfrm rot="16200000">
            <a:off x="1351697" y="2212027"/>
            <a:ext cx="920920" cy="993063"/>
            <a:chOff x="5710089" y="3062459"/>
            <a:chExt cx="920920" cy="993063"/>
          </a:xfrm>
        </p:grpSpPr>
        <p:sp>
          <p:nvSpPr>
            <p:cNvPr id="144" name="Rectangle 143"/>
            <p:cNvSpPr/>
            <p:nvPr/>
          </p:nvSpPr>
          <p:spPr>
            <a:xfrm rot="16200000">
              <a:off x="5459672" y="3424409"/>
              <a:ext cx="990600" cy="2667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45" name="TextBox 144"/>
            <p:cNvSpPr txBox="1"/>
            <p:nvPr/>
          </p:nvSpPr>
          <p:spPr>
            <a:xfrm rot="5400000">
              <a:off x="5811977" y="3226739"/>
              <a:ext cx="3810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endParaRPr lang="en-US" sz="3200" dirty="0"/>
            </a:p>
          </p:txBody>
        </p:sp>
        <p:sp>
          <p:nvSpPr>
            <p:cNvPr id="146" name="Rectangle 145"/>
            <p:cNvSpPr/>
            <p:nvPr/>
          </p:nvSpPr>
          <p:spPr>
            <a:xfrm rot="5400000">
              <a:off x="5817595" y="3426872"/>
              <a:ext cx="990600" cy="2667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47" name="TextBox 146"/>
            <p:cNvSpPr txBox="1"/>
            <p:nvPr/>
          </p:nvSpPr>
          <p:spPr>
            <a:xfrm rot="5400000">
              <a:off x="6071922" y="3297022"/>
              <a:ext cx="5334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endParaRPr lang="en-US" sz="3200" dirty="0"/>
            </a:p>
          </p:txBody>
        </p:sp>
      </p:grpSp>
      <p:grpSp>
        <p:nvGrpSpPr>
          <p:cNvPr id="148" name="Group 147"/>
          <p:cNvGrpSpPr/>
          <p:nvPr/>
        </p:nvGrpSpPr>
        <p:grpSpPr>
          <a:xfrm>
            <a:off x="2242672" y="1327927"/>
            <a:ext cx="938398" cy="995047"/>
            <a:chOff x="8968592" y="5000805"/>
            <a:chExt cx="938398" cy="995047"/>
          </a:xfrm>
        </p:grpSpPr>
        <p:sp>
          <p:nvSpPr>
            <p:cNvPr id="149" name="Rectangle 148"/>
            <p:cNvSpPr/>
            <p:nvPr/>
          </p:nvSpPr>
          <p:spPr>
            <a:xfrm rot="5400000">
              <a:off x="9110354" y="5367202"/>
              <a:ext cx="990600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50" name="Rectangle 149"/>
            <p:cNvSpPr/>
            <p:nvPr/>
          </p:nvSpPr>
          <p:spPr>
            <a:xfrm rot="16200000">
              <a:off x="8735831" y="5362755"/>
              <a:ext cx="990600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8968592" y="5176955"/>
              <a:ext cx="5715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-</a:t>
              </a:r>
              <a:r>
                <a:rPr lang="en-US" sz="2800" dirty="0" smtClean="0"/>
                <a:t>x</a:t>
              </a:r>
              <a:endParaRPr lang="en-US" sz="3200" dirty="0"/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9335490" y="5184849"/>
              <a:ext cx="5715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-</a:t>
              </a:r>
              <a:r>
                <a:rPr lang="en-US" sz="2800" dirty="0" smtClean="0"/>
                <a:t>x</a:t>
              </a:r>
              <a:endParaRPr lang="en-US" sz="3200" dirty="0"/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3694071" y="2666188"/>
            <a:ext cx="48768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4 empty spaces </a:t>
            </a:r>
            <a:r>
              <a:rPr lang="en-US" sz="2400" dirty="0" smtClean="0"/>
              <a:t>= </a:t>
            </a:r>
            <a:r>
              <a:rPr lang="en-US" sz="2400" dirty="0"/>
              <a:t>2 zero pairs</a:t>
            </a:r>
          </a:p>
          <a:p>
            <a:endParaRPr lang="en-US" dirty="0"/>
          </a:p>
        </p:txBody>
      </p:sp>
      <p:grpSp>
        <p:nvGrpSpPr>
          <p:cNvPr id="155" name="Group 154"/>
          <p:cNvGrpSpPr/>
          <p:nvPr/>
        </p:nvGrpSpPr>
        <p:grpSpPr>
          <a:xfrm>
            <a:off x="3415691" y="4235879"/>
            <a:ext cx="990600" cy="1018513"/>
            <a:chOff x="4953000" y="304800"/>
            <a:chExt cx="990600" cy="990600"/>
          </a:xfrm>
        </p:grpSpPr>
        <p:sp>
          <p:nvSpPr>
            <p:cNvPr id="156" name="Rectangle 155"/>
            <p:cNvSpPr/>
            <p:nvPr/>
          </p:nvSpPr>
          <p:spPr>
            <a:xfrm>
              <a:off x="4953000" y="304800"/>
              <a:ext cx="990600" cy="990600"/>
            </a:xfrm>
            <a:prstGeom prst="rect">
              <a:avLst/>
            </a:prstGeom>
            <a:solidFill>
              <a:srgbClr val="1557DB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5257800" y="482025"/>
              <a:ext cx="533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r>
                <a:rPr lang="en-US" sz="3200" baseline="30000" dirty="0" smtClean="0"/>
                <a:t>2</a:t>
              </a:r>
              <a:endParaRPr lang="en-US" sz="3200" dirty="0"/>
            </a:p>
          </p:txBody>
        </p:sp>
      </p:grpSp>
      <p:grpSp>
        <p:nvGrpSpPr>
          <p:cNvPr id="158" name="Group 157"/>
          <p:cNvGrpSpPr/>
          <p:nvPr/>
        </p:nvGrpSpPr>
        <p:grpSpPr>
          <a:xfrm>
            <a:off x="4717986" y="5579593"/>
            <a:ext cx="457200" cy="461665"/>
            <a:chOff x="4841175" y="2823492"/>
            <a:chExt cx="457200" cy="461665"/>
          </a:xfrm>
          <a:solidFill>
            <a:srgbClr val="FFFF00"/>
          </a:solidFill>
        </p:grpSpPr>
        <p:sp>
          <p:nvSpPr>
            <p:cNvPr id="159" name="Rectangle 158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4841175" y="2823492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-1</a:t>
              </a:r>
              <a:endParaRPr lang="en-US" sz="2400" dirty="0"/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4369429" y="5585941"/>
            <a:ext cx="457200" cy="461665"/>
            <a:chOff x="4841175" y="2823492"/>
            <a:chExt cx="457200" cy="461665"/>
          </a:xfrm>
          <a:solidFill>
            <a:srgbClr val="FFFF00"/>
          </a:solidFill>
        </p:grpSpPr>
        <p:sp>
          <p:nvSpPr>
            <p:cNvPr id="162" name="Rectangle 161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4841175" y="2823492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-1</a:t>
              </a:r>
              <a:endParaRPr lang="en-US" sz="2400" dirty="0"/>
            </a:p>
          </p:txBody>
        </p:sp>
      </p:grpSp>
      <p:grpSp>
        <p:nvGrpSpPr>
          <p:cNvPr id="164" name="Group 163"/>
          <p:cNvGrpSpPr/>
          <p:nvPr/>
        </p:nvGrpSpPr>
        <p:grpSpPr>
          <a:xfrm>
            <a:off x="4724238" y="5220483"/>
            <a:ext cx="457200" cy="461665"/>
            <a:chOff x="4841175" y="2823492"/>
            <a:chExt cx="457200" cy="461665"/>
          </a:xfrm>
          <a:solidFill>
            <a:srgbClr val="FFFF00"/>
          </a:solidFill>
        </p:grpSpPr>
        <p:sp>
          <p:nvSpPr>
            <p:cNvPr id="165" name="Rectangle 164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4841175" y="2823492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-1</a:t>
              </a:r>
              <a:endParaRPr lang="en-US" sz="2400" dirty="0"/>
            </a:p>
          </p:txBody>
        </p:sp>
      </p:grpSp>
      <p:grpSp>
        <p:nvGrpSpPr>
          <p:cNvPr id="167" name="Group 166"/>
          <p:cNvGrpSpPr/>
          <p:nvPr/>
        </p:nvGrpSpPr>
        <p:grpSpPr>
          <a:xfrm>
            <a:off x="4364149" y="5236758"/>
            <a:ext cx="457200" cy="461665"/>
            <a:chOff x="4841175" y="2823492"/>
            <a:chExt cx="457200" cy="461665"/>
          </a:xfrm>
          <a:solidFill>
            <a:srgbClr val="FFFF00"/>
          </a:solidFill>
        </p:grpSpPr>
        <p:sp>
          <p:nvSpPr>
            <p:cNvPr id="168" name="Rectangle 167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4841175" y="2823492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-1</a:t>
              </a:r>
              <a:endParaRPr lang="en-US" sz="2400" dirty="0"/>
            </a:p>
          </p:txBody>
        </p:sp>
      </p:grpSp>
      <p:grpSp>
        <p:nvGrpSpPr>
          <p:cNvPr id="170" name="Group 169"/>
          <p:cNvGrpSpPr/>
          <p:nvPr/>
        </p:nvGrpSpPr>
        <p:grpSpPr>
          <a:xfrm rot="16200000">
            <a:off x="3449300" y="5119980"/>
            <a:ext cx="920920" cy="993063"/>
            <a:chOff x="5710089" y="3062459"/>
            <a:chExt cx="920920" cy="993063"/>
          </a:xfrm>
        </p:grpSpPr>
        <p:sp>
          <p:nvSpPr>
            <p:cNvPr id="171" name="Rectangle 170"/>
            <p:cNvSpPr/>
            <p:nvPr/>
          </p:nvSpPr>
          <p:spPr>
            <a:xfrm rot="16200000">
              <a:off x="5459672" y="3424409"/>
              <a:ext cx="990600" cy="2667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72" name="TextBox 171"/>
            <p:cNvSpPr txBox="1"/>
            <p:nvPr/>
          </p:nvSpPr>
          <p:spPr>
            <a:xfrm rot="5400000">
              <a:off x="5811977" y="3226739"/>
              <a:ext cx="3810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endParaRPr lang="en-US" sz="3200" dirty="0"/>
            </a:p>
          </p:txBody>
        </p:sp>
        <p:sp>
          <p:nvSpPr>
            <p:cNvPr id="173" name="Rectangle 172"/>
            <p:cNvSpPr/>
            <p:nvPr/>
          </p:nvSpPr>
          <p:spPr>
            <a:xfrm rot="5400000">
              <a:off x="5817595" y="3426872"/>
              <a:ext cx="990600" cy="2667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74" name="TextBox 173"/>
            <p:cNvSpPr txBox="1"/>
            <p:nvPr/>
          </p:nvSpPr>
          <p:spPr>
            <a:xfrm rot="5400000">
              <a:off x="6071922" y="3297022"/>
              <a:ext cx="5334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endParaRPr lang="en-US" sz="3200" dirty="0"/>
            </a:p>
          </p:txBody>
        </p:sp>
      </p:grpSp>
      <p:grpSp>
        <p:nvGrpSpPr>
          <p:cNvPr id="175" name="Group 174"/>
          <p:cNvGrpSpPr/>
          <p:nvPr/>
        </p:nvGrpSpPr>
        <p:grpSpPr>
          <a:xfrm>
            <a:off x="4328152" y="4242307"/>
            <a:ext cx="938398" cy="998128"/>
            <a:chOff x="8956469" y="5266430"/>
            <a:chExt cx="938398" cy="998128"/>
          </a:xfrm>
        </p:grpSpPr>
        <p:sp>
          <p:nvSpPr>
            <p:cNvPr id="176" name="Rectangle 175"/>
            <p:cNvSpPr/>
            <p:nvPr/>
          </p:nvSpPr>
          <p:spPr>
            <a:xfrm rot="5400000">
              <a:off x="9096178" y="5628380"/>
              <a:ext cx="990600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77" name="Rectangle 176"/>
            <p:cNvSpPr/>
            <p:nvPr/>
          </p:nvSpPr>
          <p:spPr>
            <a:xfrm rot="16200000">
              <a:off x="8735831" y="5635908"/>
              <a:ext cx="990600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78" name="TextBox 177"/>
            <p:cNvSpPr txBox="1"/>
            <p:nvPr/>
          </p:nvSpPr>
          <p:spPr>
            <a:xfrm>
              <a:off x="8956469" y="5367435"/>
              <a:ext cx="5715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-</a:t>
              </a:r>
              <a:r>
                <a:rPr lang="en-US" sz="2800" dirty="0" smtClean="0"/>
                <a:t>x</a:t>
              </a:r>
              <a:endParaRPr lang="en-US" sz="3200" dirty="0"/>
            </a:p>
          </p:txBody>
        </p:sp>
        <p:sp>
          <p:nvSpPr>
            <p:cNvPr id="179" name="TextBox 178"/>
            <p:cNvSpPr txBox="1"/>
            <p:nvPr/>
          </p:nvSpPr>
          <p:spPr>
            <a:xfrm>
              <a:off x="9323367" y="5375329"/>
              <a:ext cx="5715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-</a:t>
              </a:r>
              <a:r>
                <a:rPr lang="en-US" sz="2800" dirty="0" smtClean="0"/>
                <a:t>x</a:t>
              </a:r>
              <a:endParaRPr lang="en-US" sz="3200" dirty="0"/>
            </a:p>
          </p:txBody>
        </p:sp>
      </p:grpSp>
      <p:grpSp>
        <p:nvGrpSpPr>
          <p:cNvPr id="180" name="Group 179"/>
          <p:cNvGrpSpPr/>
          <p:nvPr/>
        </p:nvGrpSpPr>
        <p:grpSpPr>
          <a:xfrm>
            <a:off x="2895320" y="4263792"/>
            <a:ext cx="529388" cy="1692189"/>
            <a:chOff x="5646792" y="1822567"/>
            <a:chExt cx="529388" cy="1692189"/>
          </a:xfrm>
        </p:grpSpPr>
        <p:grpSp>
          <p:nvGrpSpPr>
            <p:cNvPr id="181" name="Group 180"/>
            <p:cNvGrpSpPr/>
            <p:nvPr/>
          </p:nvGrpSpPr>
          <p:grpSpPr>
            <a:xfrm>
              <a:off x="6096000" y="1822567"/>
              <a:ext cx="0" cy="1692189"/>
              <a:chOff x="762000" y="1374534"/>
              <a:chExt cx="0" cy="1692189"/>
            </a:xfrm>
          </p:grpSpPr>
          <p:cxnSp>
            <p:nvCxnSpPr>
              <p:cNvPr id="191" name="Straight Connector 190"/>
              <p:cNvCxnSpPr/>
              <p:nvPr/>
            </p:nvCxnSpPr>
            <p:spPr>
              <a:xfrm>
                <a:off x="762000" y="1374534"/>
                <a:ext cx="0" cy="9906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Straight Connector 191"/>
              <p:cNvCxnSpPr/>
              <p:nvPr/>
            </p:nvCxnSpPr>
            <p:spPr>
              <a:xfrm flipV="1">
                <a:off x="762000" y="2455702"/>
                <a:ext cx="0" cy="24732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Straight Connector 192"/>
              <p:cNvCxnSpPr/>
              <p:nvPr/>
            </p:nvCxnSpPr>
            <p:spPr>
              <a:xfrm flipV="1">
                <a:off x="762000" y="2819400"/>
                <a:ext cx="0" cy="24732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2" name="Rectangle 181"/>
            <p:cNvSpPr/>
            <p:nvPr/>
          </p:nvSpPr>
          <p:spPr>
            <a:xfrm>
              <a:off x="5843392" y="1851513"/>
              <a:ext cx="197238" cy="95872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grpSp>
          <p:nvGrpSpPr>
            <p:cNvPr id="183" name="Group 182"/>
            <p:cNvGrpSpPr/>
            <p:nvPr/>
          </p:nvGrpSpPr>
          <p:grpSpPr>
            <a:xfrm>
              <a:off x="5646792" y="2883226"/>
              <a:ext cx="529388" cy="627962"/>
              <a:chOff x="5646792" y="2883226"/>
              <a:chExt cx="529388" cy="627962"/>
            </a:xfrm>
          </p:grpSpPr>
          <p:grpSp>
            <p:nvGrpSpPr>
              <p:cNvPr id="185" name="Group 184"/>
              <p:cNvGrpSpPr/>
              <p:nvPr/>
            </p:nvGrpSpPr>
            <p:grpSpPr>
              <a:xfrm>
                <a:off x="5833106" y="2898987"/>
                <a:ext cx="197238" cy="612201"/>
                <a:chOff x="5833106" y="2898987"/>
                <a:chExt cx="197238" cy="612201"/>
              </a:xfrm>
            </p:grpSpPr>
            <p:sp>
              <p:nvSpPr>
                <p:cNvPr id="189" name="TextBox 188"/>
                <p:cNvSpPr txBox="1"/>
                <p:nvPr/>
              </p:nvSpPr>
              <p:spPr>
                <a:xfrm>
                  <a:off x="5833106" y="3254371"/>
                  <a:ext cx="197238" cy="256817"/>
                </a:xfrm>
                <a:prstGeom prst="rect">
                  <a:avLst/>
                </a:prstGeom>
                <a:solidFill>
                  <a:srgbClr val="FFFF00"/>
                </a:solidFill>
                <a:ln>
                  <a:solidFill>
                    <a:srgbClr val="FFC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en-US" sz="1400" dirty="0"/>
                </a:p>
              </p:txBody>
            </p:sp>
            <p:sp>
              <p:nvSpPr>
                <p:cNvPr id="190" name="TextBox 189"/>
                <p:cNvSpPr txBox="1"/>
                <p:nvPr/>
              </p:nvSpPr>
              <p:spPr>
                <a:xfrm>
                  <a:off x="5833106" y="2898987"/>
                  <a:ext cx="197238" cy="256817"/>
                </a:xfrm>
                <a:prstGeom prst="rect">
                  <a:avLst/>
                </a:prstGeom>
                <a:solidFill>
                  <a:srgbClr val="FFFF00"/>
                </a:solidFill>
                <a:ln>
                  <a:solidFill>
                    <a:srgbClr val="FFC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en-US" sz="1400" dirty="0"/>
                </a:p>
              </p:txBody>
            </p:sp>
          </p:grpSp>
          <p:grpSp>
            <p:nvGrpSpPr>
              <p:cNvPr id="186" name="Group 185"/>
              <p:cNvGrpSpPr/>
              <p:nvPr/>
            </p:nvGrpSpPr>
            <p:grpSpPr>
              <a:xfrm>
                <a:off x="5646792" y="2883226"/>
                <a:ext cx="529388" cy="619022"/>
                <a:chOff x="5649765" y="2760311"/>
                <a:chExt cx="529388" cy="619022"/>
              </a:xfrm>
            </p:grpSpPr>
            <p:sp>
              <p:nvSpPr>
                <p:cNvPr id="187" name="TextBox 186"/>
                <p:cNvSpPr txBox="1"/>
                <p:nvPr/>
              </p:nvSpPr>
              <p:spPr>
                <a:xfrm>
                  <a:off x="5649765" y="2760311"/>
                  <a:ext cx="506364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 smtClean="0"/>
                    <a:t> +1</a:t>
                  </a:r>
                  <a:endParaRPr lang="en-US" sz="1200" dirty="0"/>
                </a:p>
              </p:txBody>
            </p:sp>
            <p:sp>
              <p:nvSpPr>
                <p:cNvPr id="188" name="TextBox 187"/>
                <p:cNvSpPr txBox="1"/>
                <p:nvPr/>
              </p:nvSpPr>
              <p:spPr>
                <a:xfrm>
                  <a:off x="5672789" y="3102334"/>
                  <a:ext cx="506364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 smtClean="0"/>
                    <a:t>+1</a:t>
                  </a:r>
                  <a:endParaRPr lang="en-US" sz="1200" dirty="0"/>
                </a:p>
              </p:txBody>
            </p:sp>
          </p:grpSp>
        </p:grpSp>
        <p:sp>
          <p:nvSpPr>
            <p:cNvPr id="184" name="TextBox 183"/>
            <p:cNvSpPr txBox="1"/>
            <p:nvPr/>
          </p:nvSpPr>
          <p:spPr>
            <a:xfrm>
              <a:off x="5791200" y="2151236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</p:grpSp>
      <p:grpSp>
        <p:nvGrpSpPr>
          <p:cNvPr id="194" name="Group 193"/>
          <p:cNvGrpSpPr/>
          <p:nvPr/>
        </p:nvGrpSpPr>
        <p:grpSpPr>
          <a:xfrm>
            <a:off x="3413229" y="3817757"/>
            <a:ext cx="1833516" cy="369332"/>
            <a:chOff x="838200" y="1331478"/>
            <a:chExt cx="1833516" cy="369332"/>
          </a:xfrm>
        </p:grpSpPr>
        <p:grpSp>
          <p:nvGrpSpPr>
            <p:cNvPr id="195" name="Group 194"/>
            <p:cNvGrpSpPr/>
            <p:nvPr/>
          </p:nvGrpSpPr>
          <p:grpSpPr>
            <a:xfrm rot="16200000">
              <a:off x="1685503" y="842015"/>
              <a:ext cx="0" cy="1694606"/>
              <a:chOff x="2971800" y="1828800"/>
              <a:chExt cx="0" cy="1692189"/>
            </a:xfrm>
          </p:grpSpPr>
          <p:cxnSp>
            <p:nvCxnSpPr>
              <p:cNvPr id="204" name="Straight Connector 203"/>
              <p:cNvCxnSpPr/>
              <p:nvPr/>
            </p:nvCxnSpPr>
            <p:spPr>
              <a:xfrm>
                <a:off x="2971800" y="1828800"/>
                <a:ext cx="0" cy="9906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/>
              <p:cNvCxnSpPr/>
              <p:nvPr/>
            </p:nvCxnSpPr>
            <p:spPr>
              <a:xfrm flipV="1">
                <a:off x="2971800" y="2909968"/>
                <a:ext cx="0" cy="24732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>
              <a:xfrm flipV="1">
                <a:off x="2971800" y="3273666"/>
                <a:ext cx="0" cy="24732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6" name="Rectangle 195"/>
            <p:cNvSpPr/>
            <p:nvPr/>
          </p:nvSpPr>
          <p:spPr>
            <a:xfrm rot="5400000">
              <a:off x="1254760" y="1055505"/>
              <a:ext cx="197238" cy="95872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1202568" y="1331478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98" name="TextBox 197"/>
            <p:cNvSpPr txBox="1"/>
            <p:nvPr/>
          </p:nvSpPr>
          <p:spPr>
            <a:xfrm>
              <a:off x="1937387" y="1432348"/>
              <a:ext cx="205982" cy="19723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400" dirty="0"/>
            </a:p>
          </p:txBody>
        </p:sp>
        <p:sp>
          <p:nvSpPr>
            <p:cNvPr id="199" name="TextBox 198"/>
            <p:cNvSpPr txBox="1"/>
            <p:nvPr/>
          </p:nvSpPr>
          <p:spPr>
            <a:xfrm>
              <a:off x="2291938" y="1436246"/>
              <a:ext cx="205982" cy="19723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400" dirty="0"/>
            </a:p>
          </p:txBody>
        </p:sp>
        <p:sp>
          <p:nvSpPr>
            <p:cNvPr id="201" name="TextBox 200"/>
            <p:cNvSpPr txBox="1"/>
            <p:nvPr/>
          </p:nvSpPr>
          <p:spPr>
            <a:xfrm>
              <a:off x="1787007" y="1392111"/>
              <a:ext cx="50636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-1</a:t>
              </a:r>
              <a:endParaRPr lang="en-US" sz="1200" dirty="0"/>
            </a:p>
          </p:txBody>
        </p:sp>
        <p:sp>
          <p:nvSpPr>
            <p:cNvPr id="202" name="TextBox 201"/>
            <p:cNvSpPr txBox="1"/>
            <p:nvPr/>
          </p:nvSpPr>
          <p:spPr>
            <a:xfrm>
              <a:off x="2165352" y="1389519"/>
              <a:ext cx="50636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-1</a:t>
              </a:r>
              <a:endParaRPr lang="en-US" sz="1200" dirty="0"/>
            </a:p>
          </p:txBody>
        </p:sp>
      </p:grpSp>
      <p:sp>
        <p:nvSpPr>
          <p:cNvPr id="208" name="TextBox 207"/>
          <p:cNvSpPr txBox="1"/>
          <p:nvPr/>
        </p:nvSpPr>
        <p:spPr>
          <a:xfrm>
            <a:off x="3611887" y="3450611"/>
            <a:ext cx="1504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b="1" dirty="0"/>
              <a:t>x   </a:t>
            </a:r>
            <a:r>
              <a:rPr lang="en-US" b="1" dirty="0" smtClean="0"/>
              <a:t> </a:t>
            </a:r>
            <a:r>
              <a:rPr lang="en-US" b="1" dirty="0"/>
              <a:t>-</a:t>
            </a:r>
            <a:r>
              <a:rPr lang="en-US" b="1" dirty="0" smtClean="0"/>
              <a:t>   </a:t>
            </a:r>
            <a:r>
              <a:rPr lang="en-US" b="1" dirty="0"/>
              <a:t>2</a:t>
            </a:r>
          </a:p>
        </p:txBody>
      </p:sp>
      <p:sp>
        <p:nvSpPr>
          <p:cNvPr id="209" name="TextBox 208"/>
          <p:cNvSpPr txBox="1"/>
          <p:nvPr/>
        </p:nvSpPr>
        <p:spPr>
          <a:xfrm>
            <a:off x="2574154" y="4441017"/>
            <a:ext cx="3444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x</a:t>
            </a:r>
            <a:endParaRPr lang="en-US" b="1" dirty="0" smtClean="0"/>
          </a:p>
          <a:p>
            <a:endParaRPr lang="en-US" sz="1200" b="1" dirty="0" smtClean="0"/>
          </a:p>
          <a:p>
            <a:r>
              <a:rPr lang="en-US" b="1" dirty="0" smtClean="0"/>
              <a:t>+</a:t>
            </a:r>
          </a:p>
          <a:p>
            <a:endParaRPr lang="en-US" sz="1200" b="1" dirty="0" smtClean="0"/>
          </a:p>
          <a:p>
            <a:r>
              <a:rPr lang="en-US" b="1" dirty="0" smtClean="0"/>
              <a:t>2</a:t>
            </a:r>
            <a:endParaRPr lang="en-US" b="1" dirty="0"/>
          </a:p>
        </p:txBody>
      </p:sp>
      <p:cxnSp>
        <p:nvCxnSpPr>
          <p:cNvPr id="210" name="Straight Connector 209"/>
          <p:cNvCxnSpPr/>
          <p:nvPr/>
        </p:nvCxnSpPr>
        <p:spPr>
          <a:xfrm>
            <a:off x="5382917" y="3381102"/>
            <a:ext cx="0" cy="268780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Rectangle 210"/>
          <p:cNvSpPr/>
          <p:nvPr/>
        </p:nvSpPr>
        <p:spPr>
          <a:xfrm>
            <a:off x="6400800" y="3340129"/>
            <a:ext cx="24192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Times-Bold"/>
                <a:ea typeface="Calibri"/>
                <a:cs typeface="Times-Bold"/>
              </a:rPr>
              <a:t>Graphic Organizer</a:t>
            </a:r>
          </a:p>
        </p:txBody>
      </p:sp>
      <p:graphicFrame>
        <p:nvGraphicFramePr>
          <p:cNvPr id="212" name="Table 2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06971966"/>
              </p:ext>
            </p:extLst>
          </p:nvPr>
        </p:nvGraphicFramePr>
        <p:xfrm>
          <a:off x="5751472" y="3815108"/>
          <a:ext cx="281940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9800"/>
                <a:gridCol w="939800"/>
                <a:gridCol w="939800"/>
              </a:tblGrid>
              <a:tr h="704676"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714462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70C0"/>
                          </a:solidFill>
                        </a:rPr>
                        <a:t>x</a:t>
                      </a:r>
                      <a:r>
                        <a:rPr lang="en-US" sz="2800" baseline="30000" dirty="0" smtClean="0">
                          <a:solidFill>
                            <a:srgbClr val="0070C0"/>
                          </a:solidFill>
                        </a:rPr>
                        <a:t>2</a:t>
                      </a:r>
                      <a:endParaRPr lang="en-US" sz="28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-2x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4462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B050"/>
                          </a:solidFill>
                        </a:rPr>
                        <a:t>+2x</a:t>
                      </a:r>
                      <a:endParaRPr lang="en-US" sz="28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-4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213" name="Group 212"/>
          <p:cNvGrpSpPr/>
          <p:nvPr/>
        </p:nvGrpSpPr>
        <p:grpSpPr>
          <a:xfrm>
            <a:off x="6825548" y="4570034"/>
            <a:ext cx="1461325" cy="1194383"/>
            <a:chOff x="6666200" y="1732166"/>
            <a:chExt cx="1461325" cy="1194383"/>
          </a:xfrm>
        </p:grpSpPr>
        <p:grpSp>
          <p:nvGrpSpPr>
            <p:cNvPr id="214" name="Group 213"/>
            <p:cNvGrpSpPr/>
            <p:nvPr/>
          </p:nvGrpSpPr>
          <p:grpSpPr>
            <a:xfrm>
              <a:off x="6666200" y="1732166"/>
              <a:ext cx="1461325" cy="1194383"/>
              <a:chOff x="6658924" y="1739238"/>
              <a:chExt cx="1461325" cy="1194383"/>
            </a:xfrm>
          </p:grpSpPr>
          <p:grpSp>
            <p:nvGrpSpPr>
              <p:cNvPr id="219" name="Group 218"/>
              <p:cNvGrpSpPr/>
              <p:nvPr/>
            </p:nvGrpSpPr>
            <p:grpSpPr>
              <a:xfrm>
                <a:off x="6658924" y="1739238"/>
                <a:ext cx="1461325" cy="1178161"/>
                <a:chOff x="6658924" y="1739238"/>
                <a:chExt cx="1461325" cy="1178161"/>
              </a:xfrm>
            </p:grpSpPr>
            <p:grpSp>
              <p:nvGrpSpPr>
                <p:cNvPr id="224" name="Group 223"/>
                <p:cNvGrpSpPr/>
                <p:nvPr/>
              </p:nvGrpSpPr>
              <p:grpSpPr>
                <a:xfrm>
                  <a:off x="6658924" y="1739238"/>
                  <a:ext cx="1461325" cy="1178161"/>
                  <a:chOff x="7086600" y="1752598"/>
                  <a:chExt cx="1461325" cy="1178161"/>
                </a:xfrm>
              </p:grpSpPr>
              <p:grpSp>
                <p:nvGrpSpPr>
                  <p:cNvPr id="227" name="Group 226"/>
                  <p:cNvGrpSpPr/>
                  <p:nvPr/>
                </p:nvGrpSpPr>
                <p:grpSpPr>
                  <a:xfrm>
                    <a:off x="8053450" y="1752598"/>
                    <a:ext cx="254000" cy="654011"/>
                    <a:chOff x="4841176" y="1828800"/>
                    <a:chExt cx="381000" cy="990600"/>
                  </a:xfrm>
                </p:grpSpPr>
                <p:sp>
                  <p:nvSpPr>
                    <p:cNvPr id="241" name="Rectangle 240"/>
                    <p:cNvSpPr/>
                    <p:nvPr/>
                  </p:nvSpPr>
                  <p:spPr>
                    <a:xfrm rot="16200000">
                      <a:off x="4572000" y="2190750"/>
                      <a:ext cx="990600" cy="266700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C0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42" name="TextBox 241"/>
                    <p:cNvSpPr txBox="1"/>
                    <p:nvPr/>
                  </p:nvSpPr>
                  <p:spPr>
                    <a:xfrm>
                      <a:off x="4841176" y="1981201"/>
                      <a:ext cx="381000" cy="60602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2000" dirty="0" smtClean="0"/>
                        <a:t>x</a:t>
                      </a:r>
                      <a:endParaRPr lang="en-US" sz="2000" dirty="0"/>
                    </a:p>
                  </p:txBody>
                </p:sp>
              </p:grpSp>
              <p:grpSp>
                <p:nvGrpSpPr>
                  <p:cNvPr id="228" name="Group 227"/>
                  <p:cNvGrpSpPr/>
                  <p:nvPr/>
                </p:nvGrpSpPr>
                <p:grpSpPr>
                  <a:xfrm>
                    <a:off x="7086600" y="1752600"/>
                    <a:ext cx="1461325" cy="1178159"/>
                    <a:chOff x="7086600" y="1752600"/>
                    <a:chExt cx="1461325" cy="1178159"/>
                  </a:xfrm>
                </p:grpSpPr>
                <p:grpSp>
                  <p:nvGrpSpPr>
                    <p:cNvPr id="229" name="Group 228"/>
                    <p:cNvGrpSpPr/>
                    <p:nvPr/>
                  </p:nvGrpSpPr>
                  <p:grpSpPr>
                    <a:xfrm>
                      <a:off x="7086600" y="1752600"/>
                      <a:ext cx="660400" cy="609600"/>
                      <a:chOff x="4953000" y="304800"/>
                      <a:chExt cx="990600" cy="990600"/>
                    </a:xfrm>
                  </p:grpSpPr>
                  <p:sp>
                    <p:nvSpPr>
                      <p:cNvPr id="239" name="Rectangle 238"/>
                      <p:cNvSpPr/>
                      <p:nvPr/>
                    </p:nvSpPr>
                    <p:spPr>
                      <a:xfrm>
                        <a:off x="4953000" y="304800"/>
                        <a:ext cx="990600" cy="990600"/>
                      </a:xfrm>
                      <a:prstGeom prst="rect">
                        <a:avLst/>
                      </a:prstGeom>
                      <a:solidFill>
                        <a:srgbClr val="1557DB"/>
                      </a:solidFill>
                      <a:ln>
                        <a:solidFill>
                          <a:srgbClr val="2910E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40" name="TextBox 239"/>
                      <p:cNvSpPr txBox="1"/>
                      <p:nvPr/>
                    </p:nvSpPr>
                    <p:spPr>
                      <a:xfrm>
                        <a:off x="5180363" y="430788"/>
                        <a:ext cx="723900" cy="65017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2000" dirty="0" smtClean="0"/>
                          <a:t>x</a:t>
                        </a:r>
                        <a:r>
                          <a:rPr lang="en-US" sz="2000" baseline="30000" dirty="0" smtClean="0"/>
                          <a:t>2</a:t>
                        </a:r>
                        <a:endParaRPr lang="en-US" sz="2000" baseline="30000" dirty="0"/>
                      </a:p>
                    </p:txBody>
                  </p:sp>
                </p:grpSp>
                <p:grpSp>
                  <p:nvGrpSpPr>
                    <p:cNvPr id="230" name="Group 229"/>
                    <p:cNvGrpSpPr/>
                    <p:nvPr/>
                  </p:nvGrpSpPr>
                  <p:grpSpPr>
                    <a:xfrm>
                      <a:off x="7086600" y="2459829"/>
                      <a:ext cx="660400" cy="454884"/>
                      <a:chOff x="4953000" y="1161063"/>
                      <a:chExt cx="990600" cy="688988"/>
                    </a:xfrm>
                  </p:grpSpPr>
                  <p:sp>
                    <p:nvSpPr>
                      <p:cNvPr id="237" name="Rectangle 236"/>
                      <p:cNvSpPr/>
                      <p:nvPr/>
                    </p:nvSpPr>
                    <p:spPr>
                      <a:xfrm>
                        <a:off x="4953000" y="1161063"/>
                        <a:ext cx="990600" cy="266699"/>
                      </a:xfrm>
                      <a:prstGeom prst="rect">
                        <a:avLst/>
                      </a:prstGeom>
                      <a:solidFill>
                        <a:srgbClr val="00B050"/>
                      </a:solidFill>
                      <a:ln>
                        <a:solidFill>
                          <a:srgbClr val="92D05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38" name="TextBox 237"/>
                      <p:cNvSpPr txBox="1"/>
                      <p:nvPr/>
                    </p:nvSpPr>
                    <p:spPr>
                      <a:xfrm>
                        <a:off x="5257800" y="1244025"/>
                        <a:ext cx="533400" cy="60602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2000" dirty="0" smtClean="0"/>
                          <a:t>x</a:t>
                        </a:r>
                        <a:endParaRPr lang="en-US" sz="2000" dirty="0"/>
                      </a:p>
                    </p:txBody>
                  </p:sp>
                </p:grpSp>
                <p:grpSp>
                  <p:nvGrpSpPr>
                    <p:cNvPr id="231" name="Group 230"/>
                    <p:cNvGrpSpPr/>
                    <p:nvPr/>
                  </p:nvGrpSpPr>
                  <p:grpSpPr>
                    <a:xfrm>
                      <a:off x="8293925" y="1752601"/>
                      <a:ext cx="254000" cy="654012"/>
                      <a:chOff x="4858988" y="1828800"/>
                      <a:chExt cx="381000" cy="990600"/>
                    </a:xfrm>
                  </p:grpSpPr>
                  <p:sp>
                    <p:nvSpPr>
                      <p:cNvPr id="235" name="Rectangle 234"/>
                      <p:cNvSpPr/>
                      <p:nvPr/>
                    </p:nvSpPr>
                    <p:spPr>
                      <a:xfrm rot="16200000">
                        <a:off x="4572000" y="2190750"/>
                        <a:ext cx="990600" cy="266700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rgbClr val="C00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36" name="TextBox 235"/>
                      <p:cNvSpPr txBox="1"/>
                      <p:nvPr/>
                    </p:nvSpPr>
                    <p:spPr>
                      <a:xfrm>
                        <a:off x="4858988" y="1981200"/>
                        <a:ext cx="381000" cy="60602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2000" dirty="0" smtClean="0"/>
                          <a:t>x</a:t>
                        </a:r>
                        <a:endParaRPr lang="en-US" sz="2000" dirty="0"/>
                      </a:p>
                    </p:txBody>
                  </p:sp>
                </p:grpSp>
                <p:grpSp>
                  <p:nvGrpSpPr>
                    <p:cNvPr id="232" name="Group 231"/>
                    <p:cNvGrpSpPr/>
                    <p:nvPr/>
                  </p:nvGrpSpPr>
                  <p:grpSpPr>
                    <a:xfrm>
                      <a:off x="8117775" y="2755685"/>
                      <a:ext cx="406400" cy="175074"/>
                      <a:chOff x="8117775" y="2755685"/>
                      <a:chExt cx="406400" cy="175074"/>
                    </a:xfrm>
                  </p:grpSpPr>
                  <p:sp>
                    <p:nvSpPr>
                      <p:cNvPr id="233" name="Rectangle 232"/>
                      <p:cNvSpPr/>
                      <p:nvPr/>
                    </p:nvSpPr>
                    <p:spPr>
                      <a:xfrm rot="16200000">
                        <a:off x="8119138" y="2754322"/>
                        <a:ext cx="175074" cy="177800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rgbClr val="C00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34" name="Rectangle 233"/>
                      <p:cNvSpPr/>
                      <p:nvPr/>
                    </p:nvSpPr>
                    <p:spPr>
                      <a:xfrm rot="16200000">
                        <a:off x="8347738" y="2754322"/>
                        <a:ext cx="175074" cy="177800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rgbClr val="C00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</p:grpSp>
            </p:grpSp>
            <p:sp>
              <p:nvSpPr>
                <p:cNvPr id="225" name="Rectangle 224"/>
                <p:cNvSpPr/>
                <p:nvPr/>
              </p:nvSpPr>
              <p:spPr>
                <a:xfrm>
                  <a:off x="6658924" y="2666197"/>
                  <a:ext cx="660400" cy="176080"/>
                </a:xfrm>
                <a:prstGeom prst="rect">
                  <a:avLst/>
                </a:prstGeom>
                <a:solidFill>
                  <a:srgbClr val="00B050"/>
                </a:solidFill>
                <a:ln>
                  <a:solidFill>
                    <a:srgbClr val="92D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20" name="Group 219"/>
              <p:cNvGrpSpPr/>
              <p:nvPr/>
            </p:nvGrpSpPr>
            <p:grpSpPr>
              <a:xfrm>
                <a:off x="6825675" y="2310173"/>
                <a:ext cx="256805" cy="623448"/>
                <a:chOff x="6825675" y="2310173"/>
                <a:chExt cx="256805" cy="623448"/>
              </a:xfrm>
            </p:grpSpPr>
            <p:sp>
              <p:nvSpPr>
                <p:cNvPr id="221" name="TextBox 220"/>
                <p:cNvSpPr txBox="1"/>
                <p:nvPr/>
              </p:nvSpPr>
              <p:spPr>
                <a:xfrm>
                  <a:off x="6825675" y="2310173"/>
                  <a:ext cx="25400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dirty="0" smtClean="0"/>
                    <a:t>x</a:t>
                  </a:r>
                  <a:endParaRPr lang="en-US" sz="2000" dirty="0"/>
                </a:p>
              </p:txBody>
            </p:sp>
            <p:sp>
              <p:nvSpPr>
                <p:cNvPr id="222" name="TextBox 221"/>
                <p:cNvSpPr txBox="1"/>
                <p:nvPr/>
              </p:nvSpPr>
              <p:spPr>
                <a:xfrm>
                  <a:off x="6828480" y="2533511"/>
                  <a:ext cx="25400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dirty="0" smtClean="0"/>
                    <a:t>x</a:t>
                  </a:r>
                  <a:endParaRPr lang="en-US" sz="2000" dirty="0"/>
                </a:p>
              </p:txBody>
            </p:sp>
          </p:grpSp>
        </p:grpSp>
        <p:sp>
          <p:nvSpPr>
            <p:cNvPr id="217" name="Rectangle 216"/>
            <p:cNvSpPr/>
            <p:nvPr/>
          </p:nvSpPr>
          <p:spPr>
            <a:xfrm rot="16200000">
              <a:off x="7708138" y="2507891"/>
              <a:ext cx="175074" cy="1778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" name="Rectangle 217"/>
            <p:cNvSpPr/>
            <p:nvPr/>
          </p:nvSpPr>
          <p:spPr>
            <a:xfrm rot="16200000">
              <a:off x="7924863" y="2507891"/>
              <a:ext cx="175074" cy="1778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3" name="TextBox 242"/>
          <p:cNvSpPr txBox="1"/>
          <p:nvPr/>
        </p:nvSpPr>
        <p:spPr>
          <a:xfrm>
            <a:off x="6900923" y="3893363"/>
            <a:ext cx="55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x</a:t>
            </a:r>
            <a:endParaRPr lang="en-US" sz="2400" dirty="0"/>
          </a:p>
        </p:txBody>
      </p:sp>
      <p:sp>
        <p:nvSpPr>
          <p:cNvPr id="244" name="TextBox 243"/>
          <p:cNvSpPr txBox="1"/>
          <p:nvPr/>
        </p:nvSpPr>
        <p:spPr>
          <a:xfrm>
            <a:off x="7733537" y="3881833"/>
            <a:ext cx="55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-</a:t>
            </a:r>
            <a:r>
              <a:rPr lang="en-US" sz="2400" dirty="0" smtClean="0"/>
              <a:t>2</a:t>
            </a:r>
            <a:endParaRPr lang="en-US" sz="2400" dirty="0"/>
          </a:p>
        </p:txBody>
      </p:sp>
      <p:sp>
        <p:nvSpPr>
          <p:cNvPr id="245" name="TextBox 244"/>
          <p:cNvSpPr txBox="1"/>
          <p:nvPr/>
        </p:nvSpPr>
        <p:spPr>
          <a:xfrm>
            <a:off x="5950548" y="4647567"/>
            <a:ext cx="55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x</a:t>
            </a:r>
            <a:endParaRPr lang="en-US" sz="2400" dirty="0"/>
          </a:p>
        </p:txBody>
      </p:sp>
      <p:sp>
        <p:nvSpPr>
          <p:cNvPr id="246" name="TextBox 245"/>
          <p:cNvSpPr txBox="1"/>
          <p:nvPr/>
        </p:nvSpPr>
        <p:spPr>
          <a:xfrm>
            <a:off x="5952877" y="5304499"/>
            <a:ext cx="55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+2</a:t>
            </a:r>
            <a:endParaRPr lang="en-US" sz="2400" dirty="0"/>
          </a:p>
        </p:txBody>
      </p:sp>
      <p:sp>
        <p:nvSpPr>
          <p:cNvPr id="110" name="Rectangle 109"/>
          <p:cNvSpPr/>
          <p:nvPr/>
        </p:nvSpPr>
        <p:spPr>
          <a:xfrm>
            <a:off x="5237604" y="3169018"/>
            <a:ext cx="3830195" cy="30031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47" name="TextBox 246"/>
              <p:cNvSpPr txBox="1"/>
              <p:nvPr/>
            </p:nvSpPr>
            <p:spPr>
              <a:xfrm>
                <a:off x="3796140" y="381000"/>
                <a:ext cx="33528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8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48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4800" b="0" i="1" smtClean="0">
                          <a:latin typeface="Cambria Math"/>
                        </a:rPr>
                        <m:t>−4</m:t>
                      </m:r>
                    </m:oMath>
                  </m:oMathPara>
                </a14:m>
                <a:endParaRPr lang="en-US" sz="4000" dirty="0"/>
              </a:p>
            </p:txBody>
          </p:sp>
        </mc:Choice>
        <mc:Fallback>
          <p:sp>
            <p:nvSpPr>
              <p:cNvPr id="247" name="TextBox 2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6140" y="381000"/>
                <a:ext cx="3352800" cy="83099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9" name="TextBox 128"/>
              <p:cNvSpPr txBox="1"/>
              <p:nvPr/>
            </p:nvSpPr>
            <p:spPr>
              <a:xfrm>
                <a:off x="5663287" y="4141156"/>
                <a:ext cx="3352800" cy="12618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4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4000" b="0" i="1" smtClean="0">
                          <a:latin typeface="Cambria Math"/>
                        </a:rPr>
                        <m:t>−4</m:t>
                      </m:r>
                    </m:oMath>
                  </m:oMathPara>
                </a14:m>
                <a:endParaRPr lang="en-US" sz="3200" dirty="0" smtClean="0"/>
              </a:p>
              <a:p>
                <a:pPr algn="ctr"/>
                <a:r>
                  <a:rPr lang="en-US" sz="3600" dirty="0" smtClean="0"/>
                  <a:t>(x-2)(x+2)</a:t>
                </a:r>
                <a:endParaRPr lang="en-US" sz="3600" dirty="0"/>
              </a:p>
            </p:txBody>
          </p:sp>
        </mc:Choice>
        <mc:Fallback>
          <p:sp>
            <p:nvSpPr>
              <p:cNvPr id="129" name="TextBox 1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287" y="4141156"/>
                <a:ext cx="3352800" cy="1261884"/>
              </a:xfrm>
              <a:prstGeom prst="rect">
                <a:avLst/>
              </a:prstGeom>
              <a:blipFill rotWithShape="1">
                <a:blip r:embed="rId4"/>
                <a:stretch>
                  <a:fillRect b="-178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494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128" grpId="0"/>
      <p:bldP spid="139" grpId="0" animBg="1"/>
      <p:bldP spid="140" grpId="0" animBg="1"/>
      <p:bldP spid="141" grpId="0" animBg="1"/>
      <p:bldP spid="142" grpId="0" animBg="1"/>
      <p:bldP spid="77" grpId="0"/>
      <p:bldP spid="208" grpId="0"/>
      <p:bldP spid="209" grpId="0"/>
      <p:bldP spid="211" grpId="0"/>
      <p:bldP spid="243" grpId="0"/>
      <p:bldP spid="244" grpId="0"/>
      <p:bldP spid="245" grpId="0"/>
      <p:bldP spid="246" grpId="0"/>
      <p:bldP spid="110" grpId="0" animBg="1"/>
      <p:bldP spid="12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Rectangle 169"/>
          <p:cNvSpPr/>
          <p:nvPr/>
        </p:nvSpPr>
        <p:spPr>
          <a:xfrm>
            <a:off x="762000" y="3986199"/>
            <a:ext cx="1736692" cy="21098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2"/>
              <p:cNvSpPr/>
              <p:nvPr/>
            </p:nvSpPr>
            <p:spPr>
              <a:xfrm>
                <a:off x="1203129" y="585864"/>
                <a:ext cx="2452851" cy="6588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6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b="1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3600" b="1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3600" b="1" i="1" smtClean="0">
                          <a:solidFill>
                            <a:prstClr val="black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3600" b="1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𝒙</m:t>
                      </m:r>
                      <m:r>
                        <a:rPr lang="en-US" sz="3600" b="1" i="1" smtClean="0">
                          <a:solidFill>
                            <a:prstClr val="black"/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3600" b="1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𝟔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3129" y="585864"/>
                <a:ext cx="2452851" cy="658898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1217640" y="1603308"/>
            <a:ext cx="990600" cy="990600"/>
            <a:chOff x="2256559" y="2213046"/>
            <a:chExt cx="990600" cy="990600"/>
          </a:xfrm>
        </p:grpSpPr>
        <p:sp>
          <p:nvSpPr>
            <p:cNvPr id="5" name="Rectangle 4"/>
            <p:cNvSpPr/>
            <p:nvPr/>
          </p:nvSpPr>
          <p:spPr>
            <a:xfrm>
              <a:off x="2256559" y="2213046"/>
              <a:ext cx="990600" cy="990600"/>
            </a:xfrm>
            <a:prstGeom prst="rect">
              <a:avLst/>
            </a:prstGeom>
            <a:solidFill>
              <a:srgbClr val="1557DB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561359" y="2390271"/>
              <a:ext cx="533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r>
                <a:rPr lang="en-US" sz="3200" baseline="30000" dirty="0" smtClean="0"/>
                <a:t>2</a:t>
              </a:r>
              <a:endParaRPr lang="en-US" sz="3200" dirty="0"/>
            </a:p>
          </p:txBody>
        </p:sp>
      </p:grpSp>
      <p:grpSp>
        <p:nvGrpSpPr>
          <p:cNvPr id="10" name="Group 9"/>
          <p:cNvGrpSpPr/>
          <p:nvPr/>
        </p:nvGrpSpPr>
        <p:grpSpPr>
          <a:xfrm rot="5400000">
            <a:off x="2074557" y="1806220"/>
            <a:ext cx="990600" cy="533400"/>
            <a:chOff x="4953000" y="1392964"/>
            <a:chExt cx="990600" cy="533400"/>
          </a:xfrm>
          <a:solidFill>
            <a:srgbClr val="00B050"/>
          </a:solidFill>
        </p:grpSpPr>
        <p:sp>
          <p:nvSpPr>
            <p:cNvPr id="17" name="Rectangle 16"/>
            <p:cNvSpPr/>
            <p:nvPr/>
          </p:nvSpPr>
          <p:spPr>
            <a:xfrm>
              <a:off x="4953000" y="1464129"/>
              <a:ext cx="990600" cy="266700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 rot="5400000">
              <a:off x="5220840" y="1367276"/>
              <a:ext cx="5334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endParaRPr lang="en-US" sz="3200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2824681" y="1468493"/>
            <a:ext cx="457200" cy="461665"/>
            <a:chOff x="4857749" y="2809361"/>
            <a:chExt cx="457200" cy="461665"/>
          </a:xfrm>
          <a:solidFill>
            <a:srgbClr val="FFFF00"/>
          </a:solidFill>
        </p:grpSpPr>
        <p:sp>
          <p:nvSpPr>
            <p:cNvPr id="24" name="Rectangle 23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857749" y="2809361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-1</a:t>
              </a:r>
              <a:endParaRPr lang="en-US" sz="2400" dirty="0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205682" y="1477974"/>
            <a:ext cx="457200" cy="461665"/>
            <a:chOff x="4857750" y="2818842"/>
            <a:chExt cx="457200" cy="461665"/>
          </a:xfrm>
          <a:solidFill>
            <a:srgbClr val="FFFF00"/>
          </a:solidFill>
        </p:grpSpPr>
        <p:sp>
          <p:nvSpPr>
            <p:cNvPr id="27" name="Rectangle 26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857750" y="2818842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-1</a:t>
              </a:r>
              <a:endParaRPr lang="en-US" sz="2400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806844" y="1855067"/>
            <a:ext cx="457200" cy="461665"/>
            <a:chOff x="4839912" y="2819400"/>
            <a:chExt cx="457200" cy="461665"/>
          </a:xfrm>
          <a:solidFill>
            <a:srgbClr val="FFFF00"/>
          </a:solidFill>
        </p:grpSpPr>
        <p:sp>
          <p:nvSpPr>
            <p:cNvPr id="30" name="Rectangle 29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839912" y="2819400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-1</a:t>
              </a:r>
              <a:endParaRPr lang="en-US" sz="2400" dirty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3201655" y="1862271"/>
            <a:ext cx="457200" cy="461665"/>
            <a:chOff x="4845875" y="2826604"/>
            <a:chExt cx="457200" cy="461665"/>
          </a:xfrm>
          <a:solidFill>
            <a:srgbClr val="FFFF00"/>
          </a:solidFill>
        </p:grpSpPr>
        <p:sp>
          <p:nvSpPr>
            <p:cNvPr id="33" name="Rectangle 32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845875" y="2826604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-1</a:t>
              </a:r>
              <a:endParaRPr lang="en-US" sz="2400" dirty="0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2818719" y="2224114"/>
            <a:ext cx="457200" cy="461665"/>
            <a:chOff x="4851787" y="2811912"/>
            <a:chExt cx="457200" cy="461665"/>
          </a:xfrm>
          <a:solidFill>
            <a:srgbClr val="FFFF00"/>
          </a:solidFill>
        </p:grpSpPr>
        <p:sp>
          <p:nvSpPr>
            <p:cNvPr id="36" name="Rectangle 35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851787" y="2811912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-1</a:t>
              </a:r>
              <a:endParaRPr lang="en-US" sz="2400" dirty="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198507" y="2234398"/>
            <a:ext cx="457200" cy="461665"/>
            <a:chOff x="4850575" y="2817602"/>
            <a:chExt cx="457200" cy="461665"/>
          </a:xfrm>
          <a:solidFill>
            <a:srgbClr val="FFFF00"/>
          </a:solidFill>
        </p:grpSpPr>
        <p:sp>
          <p:nvSpPr>
            <p:cNvPr id="39" name="Rectangle 38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850575" y="2817602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-1</a:t>
              </a:r>
              <a:endParaRPr lang="en-US" sz="2400" dirty="0"/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4552620" y="1023566"/>
            <a:ext cx="35940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Now try to arrange them to make a rectangle</a:t>
            </a:r>
            <a:endParaRPr lang="en-US" sz="3200" dirty="0"/>
          </a:p>
        </p:txBody>
      </p:sp>
      <p:sp>
        <p:nvSpPr>
          <p:cNvPr id="53" name="Title 1"/>
          <p:cNvSpPr txBox="1">
            <a:spLocks/>
          </p:cNvSpPr>
          <p:nvPr/>
        </p:nvSpPr>
        <p:spPr>
          <a:xfrm>
            <a:off x="762000" y="16825"/>
            <a:ext cx="7772400" cy="5140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2000" b="0" smtClean="0">
                <a:solidFill>
                  <a:prstClr val="black"/>
                </a:solidFill>
                <a:ea typeface="+mn-ea"/>
                <a:cs typeface="+mn-cs"/>
              </a:rPr>
              <a:t>Factoring Polynomials</a:t>
            </a:r>
            <a:endParaRPr lang="en-US" dirty="0"/>
          </a:p>
        </p:txBody>
      </p:sp>
      <p:grpSp>
        <p:nvGrpSpPr>
          <p:cNvPr id="54" name="Group 53"/>
          <p:cNvGrpSpPr/>
          <p:nvPr/>
        </p:nvGrpSpPr>
        <p:grpSpPr>
          <a:xfrm>
            <a:off x="986339" y="3102370"/>
            <a:ext cx="990600" cy="990600"/>
            <a:chOff x="2256559" y="2213046"/>
            <a:chExt cx="990600" cy="990600"/>
          </a:xfrm>
        </p:grpSpPr>
        <p:sp>
          <p:nvSpPr>
            <p:cNvPr id="55" name="Rectangle 54"/>
            <p:cNvSpPr/>
            <p:nvPr/>
          </p:nvSpPr>
          <p:spPr>
            <a:xfrm>
              <a:off x="2256559" y="2213046"/>
              <a:ext cx="990600" cy="990600"/>
            </a:xfrm>
            <a:prstGeom prst="rect">
              <a:avLst/>
            </a:prstGeom>
            <a:solidFill>
              <a:srgbClr val="1557DB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2561359" y="2390271"/>
              <a:ext cx="533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r>
                <a:rPr lang="en-US" sz="3200" baseline="30000" dirty="0" smtClean="0"/>
                <a:t>2</a:t>
              </a:r>
              <a:endParaRPr lang="en-US" sz="3200" dirty="0"/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1981929" y="4081359"/>
            <a:ext cx="457200" cy="461665"/>
            <a:chOff x="4857749" y="2809361"/>
            <a:chExt cx="457200" cy="461665"/>
          </a:xfrm>
          <a:solidFill>
            <a:srgbClr val="FFFF00"/>
          </a:solidFill>
        </p:grpSpPr>
        <p:sp>
          <p:nvSpPr>
            <p:cNvPr id="58" name="Rectangle 57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857749" y="2809361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-1</a:t>
              </a:r>
              <a:endParaRPr lang="en-US" sz="2400" dirty="0"/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2362930" y="4090840"/>
            <a:ext cx="457200" cy="461665"/>
            <a:chOff x="4857750" y="2818842"/>
            <a:chExt cx="457200" cy="461665"/>
          </a:xfrm>
          <a:solidFill>
            <a:srgbClr val="FFFF00"/>
          </a:solidFill>
        </p:grpSpPr>
        <p:sp>
          <p:nvSpPr>
            <p:cNvPr id="61" name="Rectangle 60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857750" y="2818842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-1</a:t>
              </a:r>
              <a:endParaRPr lang="en-US" sz="2400" dirty="0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1964092" y="4467933"/>
            <a:ext cx="457200" cy="461665"/>
            <a:chOff x="4839912" y="2819400"/>
            <a:chExt cx="457200" cy="461665"/>
          </a:xfrm>
          <a:solidFill>
            <a:srgbClr val="FFFF00"/>
          </a:solidFill>
        </p:grpSpPr>
        <p:sp>
          <p:nvSpPr>
            <p:cNvPr id="64" name="Rectangle 63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839912" y="2819400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-1</a:t>
              </a:r>
              <a:endParaRPr lang="en-US" sz="2400" dirty="0"/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2358903" y="4475137"/>
            <a:ext cx="457200" cy="461665"/>
            <a:chOff x="4845875" y="2826604"/>
            <a:chExt cx="457200" cy="461665"/>
          </a:xfrm>
          <a:solidFill>
            <a:srgbClr val="FFFF00"/>
          </a:solidFill>
        </p:grpSpPr>
        <p:sp>
          <p:nvSpPr>
            <p:cNvPr id="67" name="Rectangle 66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4845875" y="2826604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-1</a:t>
              </a:r>
              <a:endParaRPr lang="en-US" sz="2400" dirty="0"/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1975967" y="4836980"/>
            <a:ext cx="457200" cy="461665"/>
            <a:chOff x="4851787" y="2811912"/>
            <a:chExt cx="457200" cy="461665"/>
          </a:xfrm>
          <a:solidFill>
            <a:srgbClr val="FFFF00"/>
          </a:solidFill>
        </p:grpSpPr>
        <p:sp>
          <p:nvSpPr>
            <p:cNvPr id="70" name="Rectangle 69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851787" y="2811912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-1</a:t>
              </a:r>
              <a:endParaRPr lang="en-US" sz="2400" dirty="0"/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2355755" y="4847264"/>
            <a:ext cx="457200" cy="461665"/>
            <a:chOff x="4850575" y="2817602"/>
            <a:chExt cx="457200" cy="461665"/>
          </a:xfrm>
          <a:solidFill>
            <a:srgbClr val="FFFF00"/>
          </a:solidFill>
        </p:grpSpPr>
        <p:sp>
          <p:nvSpPr>
            <p:cNvPr id="73" name="Rectangle 72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4850575" y="2817602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-1</a:t>
              </a:r>
              <a:endParaRPr lang="en-US" sz="2400" dirty="0"/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3198507" y="3088147"/>
            <a:ext cx="990600" cy="990600"/>
            <a:chOff x="2256559" y="2213046"/>
            <a:chExt cx="990600" cy="990600"/>
          </a:xfrm>
        </p:grpSpPr>
        <p:sp>
          <p:nvSpPr>
            <p:cNvPr id="76" name="Rectangle 75"/>
            <p:cNvSpPr/>
            <p:nvPr/>
          </p:nvSpPr>
          <p:spPr>
            <a:xfrm>
              <a:off x="2256559" y="2213046"/>
              <a:ext cx="990600" cy="990600"/>
            </a:xfrm>
            <a:prstGeom prst="rect">
              <a:avLst/>
            </a:prstGeom>
            <a:solidFill>
              <a:srgbClr val="1557DB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2561359" y="2390271"/>
              <a:ext cx="533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r>
                <a:rPr lang="en-US" sz="3200" baseline="30000" dirty="0" smtClean="0"/>
                <a:t>2</a:t>
              </a:r>
              <a:endParaRPr lang="en-US" sz="3200" dirty="0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4194097" y="4067136"/>
            <a:ext cx="457200" cy="461665"/>
            <a:chOff x="4857749" y="2809361"/>
            <a:chExt cx="457200" cy="461665"/>
          </a:xfrm>
          <a:solidFill>
            <a:srgbClr val="FFFF00"/>
          </a:solidFill>
        </p:grpSpPr>
        <p:sp>
          <p:nvSpPr>
            <p:cNvPr id="79" name="Rectangle 78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4857749" y="2809361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-1</a:t>
              </a:r>
              <a:endParaRPr lang="en-US" sz="2400" dirty="0"/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4575098" y="4076617"/>
            <a:ext cx="457200" cy="461665"/>
            <a:chOff x="4857750" y="2818842"/>
            <a:chExt cx="457200" cy="461665"/>
          </a:xfrm>
          <a:solidFill>
            <a:srgbClr val="FFFF00"/>
          </a:solidFill>
        </p:grpSpPr>
        <p:sp>
          <p:nvSpPr>
            <p:cNvPr id="82" name="Rectangle 81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4857750" y="2818842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-1</a:t>
              </a:r>
              <a:endParaRPr lang="en-US" sz="2400" dirty="0"/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4176260" y="4453710"/>
            <a:ext cx="457200" cy="461665"/>
            <a:chOff x="4839912" y="2819400"/>
            <a:chExt cx="457200" cy="461665"/>
          </a:xfrm>
          <a:solidFill>
            <a:srgbClr val="FFFF00"/>
          </a:solidFill>
        </p:grpSpPr>
        <p:sp>
          <p:nvSpPr>
            <p:cNvPr id="85" name="Rectangle 84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4839912" y="2819400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-1</a:t>
              </a:r>
              <a:endParaRPr lang="en-US" sz="2400" dirty="0"/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4571071" y="4460914"/>
            <a:ext cx="457200" cy="461665"/>
            <a:chOff x="4845875" y="2826604"/>
            <a:chExt cx="457200" cy="461665"/>
          </a:xfrm>
          <a:solidFill>
            <a:srgbClr val="FFFF00"/>
          </a:solidFill>
        </p:grpSpPr>
        <p:sp>
          <p:nvSpPr>
            <p:cNvPr id="88" name="Rectangle 87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4845875" y="2826604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-1</a:t>
              </a:r>
              <a:endParaRPr lang="en-US" sz="2400" dirty="0"/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927938" y="4441277"/>
            <a:ext cx="457200" cy="461665"/>
            <a:chOff x="4851787" y="2811912"/>
            <a:chExt cx="457200" cy="461665"/>
          </a:xfrm>
          <a:solidFill>
            <a:srgbClr val="FFFF00"/>
          </a:solidFill>
        </p:grpSpPr>
        <p:sp>
          <p:nvSpPr>
            <p:cNvPr id="91" name="Rectangle 90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4851787" y="2811912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-1</a:t>
              </a:r>
              <a:endParaRPr lang="en-US" sz="2400" dirty="0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4916063" y="4077314"/>
            <a:ext cx="457200" cy="461665"/>
            <a:chOff x="4850575" y="2817602"/>
            <a:chExt cx="457200" cy="461665"/>
          </a:xfrm>
          <a:solidFill>
            <a:srgbClr val="FFFF00"/>
          </a:solidFill>
        </p:grpSpPr>
        <p:sp>
          <p:nvSpPr>
            <p:cNvPr id="94" name="Rectangle 93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4850575" y="2817602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-1</a:t>
              </a:r>
              <a:endParaRPr lang="en-US" sz="2400" dirty="0"/>
            </a:p>
          </p:txBody>
        </p:sp>
      </p:grpSp>
      <p:grpSp>
        <p:nvGrpSpPr>
          <p:cNvPr id="96" name="Group 95"/>
          <p:cNvGrpSpPr/>
          <p:nvPr/>
        </p:nvGrpSpPr>
        <p:grpSpPr>
          <a:xfrm rot="5400000">
            <a:off x="3871460" y="3291059"/>
            <a:ext cx="990600" cy="533400"/>
            <a:chOff x="4953000" y="1392964"/>
            <a:chExt cx="990600" cy="533400"/>
          </a:xfrm>
          <a:solidFill>
            <a:srgbClr val="00B050"/>
          </a:solidFill>
        </p:grpSpPr>
        <p:sp>
          <p:nvSpPr>
            <p:cNvPr id="97" name="Rectangle 96"/>
            <p:cNvSpPr/>
            <p:nvPr/>
          </p:nvSpPr>
          <p:spPr>
            <a:xfrm>
              <a:off x="4953000" y="1464129"/>
              <a:ext cx="990600" cy="266700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 rot="5400000">
              <a:off x="5220840" y="1367276"/>
              <a:ext cx="5334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endParaRPr lang="en-US" sz="3200" dirty="0"/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1001566" y="4001815"/>
            <a:ext cx="990600" cy="584775"/>
            <a:chOff x="4953000" y="1259418"/>
            <a:chExt cx="990600" cy="584775"/>
          </a:xfrm>
          <a:solidFill>
            <a:srgbClr val="00B050"/>
          </a:solidFill>
        </p:grpSpPr>
        <p:sp>
          <p:nvSpPr>
            <p:cNvPr id="100" name="Rectangle 99"/>
            <p:cNvSpPr/>
            <p:nvPr/>
          </p:nvSpPr>
          <p:spPr>
            <a:xfrm>
              <a:off x="4953000" y="1464129"/>
              <a:ext cx="990600" cy="266700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5232715" y="1259418"/>
              <a:ext cx="5334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endParaRPr lang="en-US" sz="3200" dirty="0"/>
            </a:p>
          </p:txBody>
        </p:sp>
      </p:grpSp>
      <p:cxnSp>
        <p:nvCxnSpPr>
          <p:cNvPr id="103" name="Straight Connector 102"/>
          <p:cNvCxnSpPr/>
          <p:nvPr/>
        </p:nvCxnSpPr>
        <p:spPr>
          <a:xfrm>
            <a:off x="819150" y="2824348"/>
            <a:ext cx="816799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6" name="Group 145"/>
          <p:cNvGrpSpPr/>
          <p:nvPr/>
        </p:nvGrpSpPr>
        <p:grpSpPr>
          <a:xfrm>
            <a:off x="5787772" y="3184959"/>
            <a:ext cx="990600" cy="990600"/>
            <a:chOff x="2256559" y="2213046"/>
            <a:chExt cx="990600" cy="990600"/>
          </a:xfrm>
        </p:grpSpPr>
        <p:sp>
          <p:nvSpPr>
            <p:cNvPr id="147" name="Rectangle 146"/>
            <p:cNvSpPr/>
            <p:nvPr/>
          </p:nvSpPr>
          <p:spPr>
            <a:xfrm>
              <a:off x="2256559" y="2213046"/>
              <a:ext cx="990600" cy="990600"/>
            </a:xfrm>
            <a:prstGeom prst="rect">
              <a:avLst/>
            </a:prstGeom>
            <a:solidFill>
              <a:srgbClr val="1557DB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2561359" y="2390271"/>
              <a:ext cx="533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r>
                <a:rPr lang="en-US" sz="3200" baseline="30000" dirty="0" smtClean="0"/>
                <a:t>2</a:t>
              </a:r>
              <a:endParaRPr lang="en-US" sz="3200" dirty="0"/>
            </a:p>
          </p:txBody>
        </p:sp>
      </p:grpSp>
      <p:grpSp>
        <p:nvGrpSpPr>
          <p:cNvPr id="149" name="Group 148"/>
          <p:cNvGrpSpPr/>
          <p:nvPr/>
        </p:nvGrpSpPr>
        <p:grpSpPr>
          <a:xfrm>
            <a:off x="6783362" y="4163948"/>
            <a:ext cx="457200" cy="461665"/>
            <a:chOff x="4857749" y="2809361"/>
            <a:chExt cx="457200" cy="461665"/>
          </a:xfrm>
          <a:solidFill>
            <a:srgbClr val="FFFF00"/>
          </a:solidFill>
        </p:grpSpPr>
        <p:sp>
          <p:nvSpPr>
            <p:cNvPr id="150" name="Rectangle 149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4857749" y="2809361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-1</a:t>
              </a:r>
              <a:endParaRPr lang="en-US" sz="2400" dirty="0"/>
            </a:p>
          </p:txBody>
        </p:sp>
      </p:grpSp>
      <p:grpSp>
        <p:nvGrpSpPr>
          <p:cNvPr id="152" name="Group 151"/>
          <p:cNvGrpSpPr/>
          <p:nvPr/>
        </p:nvGrpSpPr>
        <p:grpSpPr>
          <a:xfrm>
            <a:off x="7164363" y="4173429"/>
            <a:ext cx="457200" cy="461665"/>
            <a:chOff x="4857750" y="2818842"/>
            <a:chExt cx="457200" cy="461665"/>
          </a:xfrm>
          <a:solidFill>
            <a:srgbClr val="FFFF00"/>
          </a:solidFill>
        </p:grpSpPr>
        <p:sp>
          <p:nvSpPr>
            <p:cNvPr id="153" name="Rectangle 152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4857750" y="2818842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-1</a:t>
              </a:r>
              <a:endParaRPr lang="en-US" sz="2400" dirty="0"/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8586529" y="4169603"/>
            <a:ext cx="457200" cy="461665"/>
            <a:chOff x="4839912" y="2819400"/>
            <a:chExt cx="457200" cy="461665"/>
          </a:xfrm>
          <a:solidFill>
            <a:srgbClr val="FFFF00"/>
          </a:solidFill>
        </p:grpSpPr>
        <p:sp>
          <p:nvSpPr>
            <p:cNvPr id="156" name="Rectangle 155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4839912" y="2819400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-1</a:t>
              </a:r>
              <a:endParaRPr lang="en-US" sz="2400" dirty="0"/>
            </a:p>
          </p:txBody>
        </p:sp>
      </p:grpSp>
      <p:grpSp>
        <p:nvGrpSpPr>
          <p:cNvPr id="158" name="Group 157"/>
          <p:cNvGrpSpPr/>
          <p:nvPr/>
        </p:nvGrpSpPr>
        <p:grpSpPr>
          <a:xfrm>
            <a:off x="8242366" y="4179311"/>
            <a:ext cx="457200" cy="461665"/>
            <a:chOff x="4845875" y="2826604"/>
            <a:chExt cx="457200" cy="461665"/>
          </a:xfrm>
          <a:solidFill>
            <a:srgbClr val="FFFF00"/>
          </a:solidFill>
        </p:grpSpPr>
        <p:sp>
          <p:nvSpPr>
            <p:cNvPr id="159" name="Rectangle 158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4845875" y="2826604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-1</a:t>
              </a:r>
              <a:endParaRPr lang="en-US" sz="2400" dirty="0"/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7874453" y="4161746"/>
            <a:ext cx="457200" cy="461665"/>
            <a:chOff x="4851787" y="2811912"/>
            <a:chExt cx="457200" cy="461665"/>
          </a:xfrm>
          <a:solidFill>
            <a:srgbClr val="FFFF00"/>
          </a:solidFill>
        </p:grpSpPr>
        <p:sp>
          <p:nvSpPr>
            <p:cNvPr id="162" name="Rectangle 161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4851787" y="2811912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-1</a:t>
              </a:r>
              <a:endParaRPr lang="en-US" sz="2400" dirty="0"/>
            </a:p>
          </p:txBody>
        </p:sp>
      </p:grpSp>
      <p:grpSp>
        <p:nvGrpSpPr>
          <p:cNvPr id="164" name="Group 163"/>
          <p:cNvGrpSpPr/>
          <p:nvPr/>
        </p:nvGrpSpPr>
        <p:grpSpPr>
          <a:xfrm>
            <a:off x="7505328" y="4174126"/>
            <a:ext cx="457200" cy="461665"/>
            <a:chOff x="4850575" y="2817602"/>
            <a:chExt cx="457200" cy="461665"/>
          </a:xfrm>
          <a:solidFill>
            <a:srgbClr val="FFFF00"/>
          </a:solidFill>
        </p:grpSpPr>
        <p:sp>
          <p:nvSpPr>
            <p:cNvPr id="165" name="Rectangle 164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4850575" y="2817602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-1</a:t>
              </a:r>
              <a:endParaRPr lang="en-US" sz="2400" dirty="0"/>
            </a:p>
          </p:txBody>
        </p:sp>
      </p:grpSp>
      <p:grpSp>
        <p:nvGrpSpPr>
          <p:cNvPr id="167" name="Group 166"/>
          <p:cNvGrpSpPr/>
          <p:nvPr/>
        </p:nvGrpSpPr>
        <p:grpSpPr>
          <a:xfrm rot="5400000">
            <a:off x="6460725" y="3387871"/>
            <a:ext cx="990600" cy="533400"/>
            <a:chOff x="4953000" y="1392964"/>
            <a:chExt cx="990600" cy="533400"/>
          </a:xfrm>
          <a:solidFill>
            <a:srgbClr val="00B050"/>
          </a:solidFill>
        </p:grpSpPr>
        <p:sp>
          <p:nvSpPr>
            <p:cNvPr id="168" name="Rectangle 167"/>
            <p:cNvSpPr/>
            <p:nvPr/>
          </p:nvSpPr>
          <p:spPr>
            <a:xfrm>
              <a:off x="4953000" y="1464129"/>
              <a:ext cx="990600" cy="266700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69" name="TextBox 168"/>
            <p:cNvSpPr txBox="1"/>
            <p:nvPr/>
          </p:nvSpPr>
          <p:spPr>
            <a:xfrm rot="5400000">
              <a:off x="5220840" y="1367276"/>
              <a:ext cx="5334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endParaRPr lang="en-US" sz="3200" dirty="0"/>
            </a:p>
          </p:txBody>
        </p:sp>
      </p:grpSp>
      <p:sp>
        <p:nvSpPr>
          <p:cNvPr id="171" name="TextBox 170"/>
          <p:cNvSpPr txBox="1"/>
          <p:nvPr/>
        </p:nvSpPr>
        <p:spPr>
          <a:xfrm>
            <a:off x="4100060" y="5287429"/>
            <a:ext cx="3672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When you have an even number of x’s missing use zero pairs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22750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17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Rectangle 194"/>
          <p:cNvSpPr/>
          <p:nvPr/>
        </p:nvSpPr>
        <p:spPr>
          <a:xfrm>
            <a:off x="762000" y="3986199"/>
            <a:ext cx="1736692" cy="21098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4" name="Group 143"/>
          <p:cNvGrpSpPr/>
          <p:nvPr/>
        </p:nvGrpSpPr>
        <p:grpSpPr>
          <a:xfrm>
            <a:off x="3188418" y="3191171"/>
            <a:ext cx="2186631" cy="1860120"/>
            <a:chOff x="3525655" y="3572168"/>
            <a:chExt cx="2186631" cy="1860120"/>
          </a:xfrm>
        </p:grpSpPr>
        <p:grpSp>
          <p:nvGrpSpPr>
            <p:cNvPr id="116" name="Group 115"/>
            <p:cNvGrpSpPr/>
            <p:nvPr/>
          </p:nvGrpSpPr>
          <p:grpSpPr>
            <a:xfrm>
              <a:off x="3525655" y="3597856"/>
              <a:ext cx="990600" cy="990600"/>
              <a:chOff x="2256559" y="2213046"/>
              <a:chExt cx="990600" cy="990600"/>
            </a:xfrm>
          </p:grpSpPr>
          <p:sp>
            <p:nvSpPr>
              <p:cNvPr id="117" name="Rectangle 116"/>
              <p:cNvSpPr/>
              <p:nvPr/>
            </p:nvSpPr>
            <p:spPr>
              <a:xfrm>
                <a:off x="2256559" y="2213046"/>
                <a:ext cx="990600" cy="990600"/>
              </a:xfrm>
              <a:prstGeom prst="rect">
                <a:avLst/>
              </a:prstGeom>
              <a:solidFill>
                <a:srgbClr val="1557DB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8" name="TextBox 117"/>
              <p:cNvSpPr txBox="1"/>
              <p:nvPr/>
            </p:nvSpPr>
            <p:spPr>
              <a:xfrm>
                <a:off x="2561359" y="2390271"/>
                <a:ext cx="533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/>
                  <a:t>x</a:t>
                </a:r>
                <a:r>
                  <a:rPr lang="en-US" sz="3200" baseline="30000" dirty="0" smtClean="0"/>
                  <a:t>2</a:t>
                </a:r>
                <a:endParaRPr lang="en-US" sz="3200" dirty="0"/>
              </a:p>
            </p:txBody>
          </p:sp>
        </p:grpSp>
        <p:grpSp>
          <p:nvGrpSpPr>
            <p:cNvPr id="119" name="Group 118"/>
            <p:cNvGrpSpPr/>
            <p:nvPr/>
          </p:nvGrpSpPr>
          <p:grpSpPr>
            <a:xfrm>
              <a:off x="4521245" y="4576845"/>
              <a:ext cx="457200" cy="461665"/>
              <a:chOff x="4857749" y="2809361"/>
              <a:chExt cx="457200" cy="461665"/>
            </a:xfrm>
            <a:solidFill>
              <a:srgbClr val="FFFF00"/>
            </a:solidFill>
          </p:grpSpPr>
          <p:sp>
            <p:nvSpPr>
              <p:cNvPr id="120" name="Rectangle 119"/>
              <p:cNvSpPr/>
              <p:nvPr/>
            </p:nvSpPr>
            <p:spPr>
              <a:xfrm rot="16200000">
                <a:off x="4953762" y="2915086"/>
                <a:ext cx="265176" cy="26670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1" name="TextBox 120"/>
              <p:cNvSpPr txBox="1"/>
              <p:nvPr/>
            </p:nvSpPr>
            <p:spPr>
              <a:xfrm>
                <a:off x="4857749" y="2809361"/>
                <a:ext cx="4572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 smtClean="0"/>
                  <a:t>-1</a:t>
                </a:r>
                <a:endParaRPr lang="en-US" sz="2400" dirty="0"/>
              </a:p>
            </p:txBody>
          </p:sp>
        </p:grpSp>
        <p:grpSp>
          <p:nvGrpSpPr>
            <p:cNvPr id="122" name="Group 121"/>
            <p:cNvGrpSpPr/>
            <p:nvPr/>
          </p:nvGrpSpPr>
          <p:grpSpPr>
            <a:xfrm>
              <a:off x="4902246" y="4586326"/>
              <a:ext cx="457200" cy="461665"/>
              <a:chOff x="4857750" y="2818842"/>
              <a:chExt cx="457200" cy="461665"/>
            </a:xfrm>
            <a:solidFill>
              <a:srgbClr val="FFFF00"/>
            </a:solidFill>
          </p:grpSpPr>
          <p:sp>
            <p:nvSpPr>
              <p:cNvPr id="123" name="Rectangle 122"/>
              <p:cNvSpPr/>
              <p:nvPr/>
            </p:nvSpPr>
            <p:spPr>
              <a:xfrm rot="16200000">
                <a:off x="4953762" y="2915086"/>
                <a:ext cx="265176" cy="26670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4" name="TextBox 123"/>
              <p:cNvSpPr txBox="1"/>
              <p:nvPr/>
            </p:nvSpPr>
            <p:spPr>
              <a:xfrm>
                <a:off x="4857750" y="2818842"/>
                <a:ext cx="4572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 smtClean="0"/>
                  <a:t>-1</a:t>
                </a:r>
                <a:endParaRPr lang="en-US" sz="2400" dirty="0"/>
              </a:p>
            </p:txBody>
          </p:sp>
        </p:grpSp>
        <p:grpSp>
          <p:nvGrpSpPr>
            <p:cNvPr id="125" name="Group 124"/>
            <p:cNvGrpSpPr/>
            <p:nvPr/>
          </p:nvGrpSpPr>
          <p:grpSpPr>
            <a:xfrm>
              <a:off x="4503408" y="4963419"/>
              <a:ext cx="457200" cy="461665"/>
              <a:chOff x="4839912" y="2819400"/>
              <a:chExt cx="457200" cy="461665"/>
            </a:xfrm>
            <a:solidFill>
              <a:srgbClr val="FFFF00"/>
            </a:solidFill>
          </p:grpSpPr>
          <p:sp>
            <p:nvSpPr>
              <p:cNvPr id="126" name="Rectangle 125"/>
              <p:cNvSpPr/>
              <p:nvPr/>
            </p:nvSpPr>
            <p:spPr>
              <a:xfrm rot="16200000">
                <a:off x="4953762" y="2915086"/>
                <a:ext cx="265176" cy="26670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7" name="TextBox 126"/>
              <p:cNvSpPr txBox="1"/>
              <p:nvPr/>
            </p:nvSpPr>
            <p:spPr>
              <a:xfrm>
                <a:off x="4839912" y="2819400"/>
                <a:ext cx="4572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 smtClean="0"/>
                  <a:t>-1</a:t>
                </a:r>
                <a:endParaRPr lang="en-US" sz="2400" dirty="0"/>
              </a:p>
            </p:txBody>
          </p:sp>
        </p:grpSp>
        <p:grpSp>
          <p:nvGrpSpPr>
            <p:cNvPr id="128" name="Group 127"/>
            <p:cNvGrpSpPr/>
            <p:nvPr/>
          </p:nvGrpSpPr>
          <p:grpSpPr>
            <a:xfrm>
              <a:off x="4898219" y="4970623"/>
              <a:ext cx="457200" cy="461665"/>
              <a:chOff x="4845875" y="2826604"/>
              <a:chExt cx="457200" cy="461665"/>
            </a:xfrm>
            <a:solidFill>
              <a:srgbClr val="FFFF00"/>
            </a:solidFill>
          </p:grpSpPr>
          <p:sp>
            <p:nvSpPr>
              <p:cNvPr id="129" name="Rectangle 128"/>
              <p:cNvSpPr/>
              <p:nvPr/>
            </p:nvSpPr>
            <p:spPr>
              <a:xfrm rot="16200000">
                <a:off x="4953762" y="2915086"/>
                <a:ext cx="265176" cy="26670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4845875" y="2826604"/>
                <a:ext cx="4572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 smtClean="0"/>
                  <a:t>-1</a:t>
                </a:r>
                <a:endParaRPr lang="en-US" sz="2400" dirty="0"/>
              </a:p>
            </p:txBody>
          </p:sp>
        </p:grpSp>
        <p:grpSp>
          <p:nvGrpSpPr>
            <p:cNvPr id="131" name="Group 130"/>
            <p:cNvGrpSpPr/>
            <p:nvPr/>
          </p:nvGrpSpPr>
          <p:grpSpPr>
            <a:xfrm>
              <a:off x="5255086" y="4950986"/>
              <a:ext cx="457200" cy="461665"/>
              <a:chOff x="4851787" y="2811912"/>
              <a:chExt cx="457200" cy="461665"/>
            </a:xfrm>
            <a:solidFill>
              <a:srgbClr val="FFFF00"/>
            </a:solidFill>
          </p:grpSpPr>
          <p:sp>
            <p:nvSpPr>
              <p:cNvPr id="132" name="Rectangle 131"/>
              <p:cNvSpPr/>
              <p:nvPr/>
            </p:nvSpPr>
            <p:spPr>
              <a:xfrm rot="16200000">
                <a:off x="4953762" y="2915086"/>
                <a:ext cx="265176" cy="26670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3" name="TextBox 132"/>
              <p:cNvSpPr txBox="1"/>
              <p:nvPr/>
            </p:nvSpPr>
            <p:spPr>
              <a:xfrm>
                <a:off x="4851787" y="2811912"/>
                <a:ext cx="4572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 smtClean="0"/>
                  <a:t>-1</a:t>
                </a:r>
                <a:endParaRPr lang="en-US" sz="2400" dirty="0"/>
              </a:p>
            </p:txBody>
          </p:sp>
        </p:grpSp>
        <p:grpSp>
          <p:nvGrpSpPr>
            <p:cNvPr id="134" name="Group 133"/>
            <p:cNvGrpSpPr/>
            <p:nvPr/>
          </p:nvGrpSpPr>
          <p:grpSpPr>
            <a:xfrm>
              <a:off x="5243211" y="4587023"/>
              <a:ext cx="457200" cy="461665"/>
              <a:chOff x="4850575" y="2817602"/>
              <a:chExt cx="457200" cy="461665"/>
            </a:xfrm>
            <a:solidFill>
              <a:srgbClr val="FFFF00"/>
            </a:solidFill>
          </p:grpSpPr>
          <p:sp>
            <p:nvSpPr>
              <p:cNvPr id="135" name="Rectangle 134"/>
              <p:cNvSpPr/>
              <p:nvPr/>
            </p:nvSpPr>
            <p:spPr>
              <a:xfrm rot="16200000">
                <a:off x="4953762" y="2915086"/>
                <a:ext cx="265176" cy="26670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6" name="TextBox 135"/>
              <p:cNvSpPr txBox="1"/>
              <p:nvPr/>
            </p:nvSpPr>
            <p:spPr>
              <a:xfrm>
                <a:off x="4850575" y="2817602"/>
                <a:ext cx="4572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 smtClean="0"/>
                  <a:t>-1</a:t>
                </a:r>
                <a:endParaRPr lang="en-US" sz="2400" dirty="0"/>
              </a:p>
            </p:txBody>
          </p:sp>
        </p:grpSp>
        <p:grpSp>
          <p:nvGrpSpPr>
            <p:cNvPr id="137" name="Group 136"/>
            <p:cNvGrpSpPr/>
            <p:nvPr/>
          </p:nvGrpSpPr>
          <p:grpSpPr>
            <a:xfrm rot="5400000">
              <a:off x="4198608" y="3800768"/>
              <a:ext cx="990600" cy="533400"/>
              <a:chOff x="4953000" y="1392964"/>
              <a:chExt cx="990600" cy="533400"/>
            </a:xfrm>
            <a:solidFill>
              <a:srgbClr val="00B050"/>
            </a:solidFill>
          </p:grpSpPr>
          <p:sp>
            <p:nvSpPr>
              <p:cNvPr id="138" name="Rectangle 137"/>
              <p:cNvSpPr/>
              <p:nvPr/>
            </p:nvSpPr>
            <p:spPr>
              <a:xfrm>
                <a:off x="4953000" y="1464129"/>
                <a:ext cx="990600" cy="266700"/>
              </a:xfrm>
              <a:prstGeom prst="rect">
                <a:avLst/>
              </a:prstGeom>
              <a:grp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9" name="TextBox 138"/>
              <p:cNvSpPr txBox="1"/>
              <p:nvPr/>
            </p:nvSpPr>
            <p:spPr>
              <a:xfrm rot="5400000">
                <a:off x="5220840" y="1367276"/>
                <a:ext cx="533400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/>
                  <a:t>x</a:t>
                </a:r>
                <a:endParaRPr lang="en-US" sz="3200" dirty="0"/>
              </a:p>
            </p:txBody>
          </p:sp>
        </p:grpSp>
      </p:grpSp>
      <p:grpSp>
        <p:nvGrpSpPr>
          <p:cNvPr id="143" name="Group 142"/>
          <p:cNvGrpSpPr/>
          <p:nvPr/>
        </p:nvGrpSpPr>
        <p:grpSpPr>
          <a:xfrm>
            <a:off x="914400" y="3280709"/>
            <a:ext cx="1833791" cy="2206559"/>
            <a:chOff x="6041112" y="776206"/>
            <a:chExt cx="1833791" cy="2206559"/>
          </a:xfrm>
        </p:grpSpPr>
        <p:grpSp>
          <p:nvGrpSpPr>
            <p:cNvPr id="95" name="Group 94"/>
            <p:cNvGrpSpPr/>
            <p:nvPr/>
          </p:nvGrpSpPr>
          <p:grpSpPr>
            <a:xfrm>
              <a:off x="6041112" y="776206"/>
              <a:ext cx="990600" cy="990600"/>
              <a:chOff x="2256559" y="2213046"/>
              <a:chExt cx="990600" cy="990600"/>
            </a:xfrm>
          </p:grpSpPr>
          <p:sp>
            <p:nvSpPr>
              <p:cNvPr id="96" name="Rectangle 95"/>
              <p:cNvSpPr/>
              <p:nvPr/>
            </p:nvSpPr>
            <p:spPr>
              <a:xfrm>
                <a:off x="2256559" y="2213046"/>
                <a:ext cx="990600" cy="990600"/>
              </a:xfrm>
              <a:prstGeom prst="rect">
                <a:avLst/>
              </a:prstGeom>
              <a:solidFill>
                <a:srgbClr val="1557DB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7" name="TextBox 96"/>
              <p:cNvSpPr txBox="1"/>
              <p:nvPr/>
            </p:nvSpPr>
            <p:spPr>
              <a:xfrm>
                <a:off x="2561359" y="2390271"/>
                <a:ext cx="533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/>
                  <a:t>x</a:t>
                </a:r>
                <a:r>
                  <a:rPr lang="en-US" sz="3200" baseline="30000" dirty="0" smtClean="0"/>
                  <a:t>2</a:t>
                </a:r>
                <a:endParaRPr lang="en-US" sz="3200" dirty="0"/>
              </a:p>
            </p:txBody>
          </p:sp>
        </p:grpSp>
        <p:grpSp>
          <p:nvGrpSpPr>
            <p:cNvPr id="98" name="Group 97"/>
            <p:cNvGrpSpPr/>
            <p:nvPr/>
          </p:nvGrpSpPr>
          <p:grpSpPr>
            <a:xfrm>
              <a:off x="7036702" y="1755195"/>
              <a:ext cx="457200" cy="461665"/>
              <a:chOff x="4857749" y="2809361"/>
              <a:chExt cx="457200" cy="461665"/>
            </a:xfrm>
            <a:solidFill>
              <a:srgbClr val="FFFF00"/>
            </a:solidFill>
          </p:grpSpPr>
          <p:sp>
            <p:nvSpPr>
              <p:cNvPr id="99" name="Rectangle 98"/>
              <p:cNvSpPr/>
              <p:nvPr/>
            </p:nvSpPr>
            <p:spPr>
              <a:xfrm rot="16200000">
                <a:off x="4953762" y="2915086"/>
                <a:ext cx="265176" cy="26670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0" name="TextBox 99"/>
              <p:cNvSpPr txBox="1"/>
              <p:nvPr/>
            </p:nvSpPr>
            <p:spPr>
              <a:xfrm>
                <a:off x="4857749" y="2809361"/>
                <a:ext cx="4572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 smtClean="0"/>
                  <a:t>-1</a:t>
                </a:r>
                <a:endParaRPr lang="en-US" sz="2400" dirty="0"/>
              </a:p>
            </p:txBody>
          </p:sp>
        </p:grpSp>
        <p:grpSp>
          <p:nvGrpSpPr>
            <p:cNvPr id="101" name="Group 100"/>
            <p:cNvGrpSpPr/>
            <p:nvPr/>
          </p:nvGrpSpPr>
          <p:grpSpPr>
            <a:xfrm>
              <a:off x="7417703" y="1764676"/>
              <a:ext cx="457200" cy="461665"/>
              <a:chOff x="4857750" y="2818842"/>
              <a:chExt cx="457200" cy="461665"/>
            </a:xfrm>
            <a:solidFill>
              <a:srgbClr val="FFFF00"/>
            </a:solidFill>
          </p:grpSpPr>
          <p:sp>
            <p:nvSpPr>
              <p:cNvPr id="102" name="Rectangle 101"/>
              <p:cNvSpPr/>
              <p:nvPr/>
            </p:nvSpPr>
            <p:spPr>
              <a:xfrm rot="16200000">
                <a:off x="4953762" y="2915086"/>
                <a:ext cx="265176" cy="26670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3" name="TextBox 102"/>
              <p:cNvSpPr txBox="1"/>
              <p:nvPr/>
            </p:nvSpPr>
            <p:spPr>
              <a:xfrm>
                <a:off x="4857750" y="2818842"/>
                <a:ext cx="4572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 smtClean="0"/>
                  <a:t>-1</a:t>
                </a:r>
                <a:endParaRPr lang="en-US" sz="2400" dirty="0"/>
              </a:p>
            </p:txBody>
          </p:sp>
        </p:grpSp>
        <p:grpSp>
          <p:nvGrpSpPr>
            <p:cNvPr id="104" name="Group 103"/>
            <p:cNvGrpSpPr/>
            <p:nvPr/>
          </p:nvGrpSpPr>
          <p:grpSpPr>
            <a:xfrm>
              <a:off x="7018865" y="2141769"/>
              <a:ext cx="457200" cy="461665"/>
              <a:chOff x="4839912" y="2819400"/>
              <a:chExt cx="457200" cy="461665"/>
            </a:xfrm>
            <a:solidFill>
              <a:srgbClr val="FFFF00"/>
            </a:solidFill>
          </p:grpSpPr>
          <p:sp>
            <p:nvSpPr>
              <p:cNvPr id="105" name="Rectangle 104"/>
              <p:cNvSpPr/>
              <p:nvPr/>
            </p:nvSpPr>
            <p:spPr>
              <a:xfrm rot="16200000">
                <a:off x="4953762" y="2915086"/>
                <a:ext cx="265176" cy="26670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6" name="TextBox 105"/>
              <p:cNvSpPr txBox="1"/>
              <p:nvPr/>
            </p:nvSpPr>
            <p:spPr>
              <a:xfrm>
                <a:off x="4839912" y="2819400"/>
                <a:ext cx="4572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 smtClean="0"/>
                  <a:t>-1</a:t>
                </a:r>
                <a:endParaRPr lang="en-US" sz="2400" dirty="0"/>
              </a:p>
            </p:txBody>
          </p:sp>
        </p:grpSp>
        <p:grpSp>
          <p:nvGrpSpPr>
            <p:cNvPr id="107" name="Group 106"/>
            <p:cNvGrpSpPr/>
            <p:nvPr/>
          </p:nvGrpSpPr>
          <p:grpSpPr>
            <a:xfrm>
              <a:off x="7413676" y="2148973"/>
              <a:ext cx="457200" cy="461665"/>
              <a:chOff x="4845875" y="2826604"/>
              <a:chExt cx="457200" cy="461665"/>
            </a:xfrm>
            <a:solidFill>
              <a:srgbClr val="FFFF00"/>
            </a:solidFill>
          </p:grpSpPr>
          <p:sp>
            <p:nvSpPr>
              <p:cNvPr id="108" name="Rectangle 107"/>
              <p:cNvSpPr/>
              <p:nvPr/>
            </p:nvSpPr>
            <p:spPr>
              <a:xfrm rot="16200000">
                <a:off x="4953762" y="2915086"/>
                <a:ext cx="265176" cy="26670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9" name="TextBox 108"/>
              <p:cNvSpPr txBox="1"/>
              <p:nvPr/>
            </p:nvSpPr>
            <p:spPr>
              <a:xfrm>
                <a:off x="4845875" y="2826604"/>
                <a:ext cx="4572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 smtClean="0"/>
                  <a:t>-1</a:t>
                </a:r>
                <a:endParaRPr lang="en-US" sz="2400" dirty="0"/>
              </a:p>
            </p:txBody>
          </p:sp>
        </p:grpSp>
        <p:grpSp>
          <p:nvGrpSpPr>
            <p:cNvPr id="110" name="Group 109"/>
            <p:cNvGrpSpPr/>
            <p:nvPr/>
          </p:nvGrpSpPr>
          <p:grpSpPr>
            <a:xfrm>
              <a:off x="7030740" y="2510816"/>
              <a:ext cx="457200" cy="461665"/>
              <a:chOff x="4851787" y="2811912"/>
              <a:chExt cx="457200" cy="461665"/>
            </a:xfrm>
            <a:solidFill>
              <a:srgbClr val="FFFF00"/>
            </a:solidFill>
          </p:grpSpPr>
          <p:sp>
            <p:nvSpPr>
              <p:cNvPr id="111" name="Rectangle 110"/>
              <p:cNvSpPr/>
              <p:nvPr/>
            </p:nvSpPr>
            <p:spPr>
              <a:xfrm rot="16200000">
                <a:off x="4953762" y="2915086"/>
                <a:ext cx="265176" cy="26670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2" name="TextBox 111"/>
              <p:cNvSpPr txBox="1"/>
              <p:nvPr/>
            </p:nvSpPr>
            <p:spPr>
              <a:xfrm>
                <a:off x="4851787" y="2811912"/>
                <a:ext cx="4572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 smtClean="0"/>
                  <a:t>-1</a:t>
                </a:r>
                <a:endParaRPr lang="en-US" sz="2400" dirty="0"/>
              </a:p>
            </p:txBody>
          </p:sp>
        </p:grpSp>
        <p:grpSp>
          <p:nvGrpSpPr>
            <p:cNvPr id="113" name="Group 112"/>
            <p:cNvGrpSpPr/>
            <p:nvPr/>
          </p:nvGrpSpPr>
          <p:grpSpPr>
            <a:xfrm>
              <a:off x="7410528" y="2521100"/>
              <a:ext cx="457200" cy="461665"/>
              <a:chOff x="4850575" y="2817602"/>
              <a:chExt cx="457200" cy="461665"/>
            </a:xfrm>
            <a:solidFill>
              <a:srgbClr val="FFFF00"/>
            </a:solidFill>
          </p:grpSpPr>
          <p:sp>
            <p:nvSpPr>
              <p:cNvPr id="114" name="Rectangle 113"/>
              <p:cNvSpPr/>
              <p:nvPr/>
            </p:nvSpPr>
            <p:spPr>
              <a:xfrm rot="16200000">
                <a:off x="4953762" y="2915086"/>
                <a:ext cx="265176" cy="26670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4850575" y="2817602"/>
                <a:ext cx="4572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 smtClean="0"/>
                  <a:t>-1</a:t>
                </a:r>
                <a:endParaRPr lang="en-US" sz="2400" dirty="0"/>
              </a:p>
            </p:txBody>
          </p:sp>
        </p:grpSp>
        <p:grpSp>
          <p:nvGrpSpPr>
            <p:cNvPr id="140" name="Group 139"/>
            <p:cNvGrpSpPr/>
            <p:nvPr/>
          </p:nvGrpSpPr>
          <p:grpSpPr>
            <a:xfrm>
              <a:off x="6056339" y="1675651"/>
              <a:ext cx="990600" cy="584775"/>
              <a:chOff x="4953000" y="1259418"/>
              <a:chExt cx="990600" cy="584775"/>
            </a:xfrm>
            <a:solidFill>
              <a:srgbClr val="00B050"/>
            </a:solidFill>
          </p:grpSpPr>
          <p:sp>
            <p:nvSpPr>
              <p:cNvPr id="141" name="Rectangle 140"/>
              <p:cNvSpPr/>
              <p:nvPr/>
            </p:nvSpPr>
            <p:spPr>
              <a:xfrm>
                <a:off x="4953000" y="1464129"/>
                <a:ext cx="990600" cy="266700"/>
              </a:xfrm>
              <a:prstGeom prst="rect">
                <a:avLst/>
              </a:prstGeom>
              <a:grp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2" name="TextBox 141"/>
              <p:cNvSpPr txBox="1"/>
              <p:nvPr/>
            </p:nvSpPr>
            <p:spPr>
              <a:xfrm>
                <a:off x="5232715" y="1259418"/>
                <a:ext cx="533400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/>
                  <a:t>x</a:t>
                </a:r>
                <a:endParaRPr lang="en-US" sz="3200" dirty="0"/>
              </a:p>
            </p:txBody>
          </p:sp>
        </p:grpSp>
      </p:grpSp>
      <p:grpSp>
        <p:nvGrpSpPr>
          <p:cNvPr id="194" name="Group 193"/>
          <p:cNvGrpSpPr/>
          <p:nvPr/>
        </p:nvGrpSpPr>
        <p:grpSpPr>
          <a:xfrm>
            <a:off x="5768429" y="3193224"/>
            <a:ext cx="3255957" cy="1481705"/>
            <a:chOff x="3622965" y="1269712"/>
            <a:chExt cx="3255957" cy="1481705"/>
          </a:xfrm>
        </p:grpSpPr>
        <p:grpSp>
          <p:nvGrpSpPr>
            <p:cNvPr id="170" name="Group 169"/>
            <p:cNvGrpSpPr/>
            <p:nvPr/>
          </p:nvGrpSpPr>
          <p:grpSpPr>
            <a:xfrm>
              <a:off x="3622965" y="1295400"/>
              <a:ext cx="990600" cy="990600"/>
              <a:chOff x="2256559" y="2213046"/>
              <a:chExt cx="990600" cy="990600"/>
            </a:xfrm>
          </p:grpSpPr>
          <p:sp>
            <p:nvSpPr>
              <p:cNvPr id="171" name="Rectangle 170"/>
              <p:cNvSpPr/>
              <p:nvPr/>
            </p:nvSpPr>
            <p:spPr>
              <a:xfrm>
                <a:off x="2256559" y="2213046"/>
                <a:ext cx="990600" cy="990600"/>
              </a:xfrm>
              <a:prstGeom prst="rect">
                <a:avLst/>
              </a:prstGeom>
              <a:solidFill>
                <a:srgbClr val="1557DB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72" name="TextBox 171"/>
              <p:cNvSpPr txBox="1"/>
              <p:nvPr/>
            </p:nvSpPr>
            <p:spPr>
              <a:xfrm>
                <a:off x="2561359" y="2390271"/>
                <a:ext cx="533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/>
                  <a:t>x</a:t>
                </a:r>
                <a:r>
                  <a:rPr lang="en-US" sz="3200" baseline="30000" dirty="0" smtClean="0"/>
                  <a:t>2</a:t>
                </a:r>
                <a:endParaRPr lang="en-US" sz="3200" dirty="0"/>
              </a:p>
            </p:txBody>
          </p:sp>
        </p:grpSp>
        <p:grpSp>
          <p:nvGrpSpPr>
            <p:cNvPr id="173" name="Group 172"/>
            <p:cNvGrpSpPr/>
            <p:nvPr/>
          </p:nvGrpSpPr>
          <p:grpSpPr>
            <a:xfrm>
              <a:off x="4618555" y="2274389"/>
              <a:ext cx="457200" cy="461665"/>
              <a:chOff x="4857749" y="2809361"/>
              <a:chExt cx="457200" cy="461665"/>
            </a:xfrm>
            <a:solidFill>
              <a:srgbClr val="FFFF00"/>
            </a:solidFill>
          </p:grpSpPr>
          <p:sp>
            <p:nvSpPr>
              <p:cNvPr id="174" name="Rectangle 173"/>
              <p:cNvSpPr/>
              <p:nvPr/>
            </p:nvSpPr>
            <p:spPr>
              <a:xfrm rot="16200000">
                <a:off x="4953762" y="2915086"/>
                <a:ext cx="265176" cy="26670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5" name="TextBox 174"/>
              <p:cNvSpPr txBox="1"/>
              <p:nvPr/>
            </p:nvSpPr>
            <p:spPr>
              <a:xfrm>
                <a:off x="4857749" y="2809361"/>
                <a:ext cx="4572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 smtClean="0"/>
                  <a:t>-1</a:t>
                </a:r>
                <a:endParaRPr lang="en-US" sz="2400" dirty="0"/>
              </a:p>
            </p:txBody>
          </p:sp>
        </p:grpSp>
        <p:grpSp>
          <p:nvGrpSpPr>
            <p:cNvPr id="176" name="Group 175"/>
            <p:cNvGrpSpPr/>
            <p:nvPr/>
          </p:nvGrpSpPr>
          <p:grpSpPr>
            <a:xfrm>
              <a:off x="4999556" y="2283870"/>
              <a:ext cx="457200" cy="461665"/>
              <a:chOff x="4857750" y="2818842"/>
              <a:chExt cx="457200" cy="461665"/>
            </a:xfrm>
            <a:solidFill>
              <a:srgbClr val="FFFF00"/>
            </a:solidFill>
          </p:grpSpPr>
          <p:sp>
            <p:nvSpPr>
              <p:cNvPr id="177" name="Rectangle 176"/>
              <p:cNvSpPr/>
              <p:nvPr/>
            </p:nvSpPr>
            <p:spPr>
              <a:xfrm rot="16200000">
                <a:off x="4953762" y="2915086"/>
                <a:ext cx="265176" cy="26670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8" name="TextBox 177"/>
              <p:cNvSpPr txBox="1"/>
              <p:nvPr/>
            </p:nvSpPr>
            <p:spPr>
              <a:xfrm>
                <a:off x="4857750" y="2818842"/>
                <a:ext cx="4572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 smtClean="0"/>
                  <a:t>-1</a:t>
                </a:r>
                <a:endParaRPr lang="en-US" sz="2400" dirty="0"/>
              </a:p>
            </p:txBody>
          </p:sp>
        </p:grpSp>
        <p:grpSp>
          <p:nvGrpSpPr>
            <p:cNvPr id="179" name="Group 178"/>
            <p:cNvGrpSpPr/>
            <p:nvPr/>
          </p:nvGrpSpPr>
          <p:grpSpPr>
            <a:xfrm>
              <a:off x="6421722" y="2280044"/>
              <a:ext cx="457200" cy="461665"/>
              <a:chOff x="4839912" y="2819400"/>
              <a:chExt cx="457200" cy="461665"/>
            </a:xfrm>
            <a:solidFill>
              <a:srgbClr val="FFFF00"/>
            </a:solidFill>
          </p:grpSpPr>
          <p:sp>
            <p:nvSpPr>
              <p:cNvPr id="180" name="Rectangle 179"/>
              <p:cNvSpPr/>
              <p:nvPr/>
            </p:nvSpPr>
            <p:spPr>
              <a:xfrm rot="16200000">
                <a:off x="4953762" y="2915086"/>
                <a:ext cx="265176" cy="26670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1" name="TextBox 180"/>
              <p:cNvSpPr txBox="1"/>
              <p:nvPr/>
            </p:nvSpPr>
            <p:spPr>
              <a:xfrm>
                <a:off x="4839912" y="2819400"/>
                <a:ext cx="4572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 smtClean="0"/>
                  <a:t>-1</a:t>
                </a:r>
                <a:endParaRPr lang="en-US" sz="2400" dirty="0"/>
              </a:p>
            </p:txBody>
          </p:sp>
        </p:grpSp>
        <p:grpSp>
          <p:nvGrpSpPr>
            <p:cNvPr id="182" name="Group 181"/>
            <p:cNvGrpSpPr/>
            <p:nvPr/>
          </p:nvGrpSpPr>
          <p:grpSpPr>
            <a:xfrm>
              <a:off x="6077559" y="2289752"/>
              <a:ext cx="457200" cy="461665"/>
              <a:chOff x="4845875" y="2826604"/>
              <a:chExt cx="457200" cy="461665"/>
            </a:xfrm>
            <a:solidFill>
              <a:srgbClr val="FFFF00"/>
            </a:solidFill>
          </p:grpSpPr>
          <p:sp>
            <p:nvSpPr>
              <p:cNvPr id="183" name="Rectangle 182"/>
              <p:cNvSpPr/>
              <p:nvPr/>
            </p:nvSpPr>
            <p:spPr>
              <a:xfrm rot="16200000">
                <a:off x="4953762" y="2915086"/>
                <a:ext cx="265176" cy="26670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4" name="TextBox 183"/>
              <p:cNvSpPr txBox="1"/>
              <p:nvPr/>
            </p:nvSpPr>
            <p:spPr>
              <a:xfrm>
                <a:off x="4845875" y="2826604"/>
                <a:ext cx="4572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 smtClean="0"/>
                  <a:t>-1</a:t>
                </a:r>
                <a:endParaRPr lang="en-US" sz="2400" dirty="0"/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5709646" y="2272187"/>
              <a:ext cx="457200" cy="461665"/>
              <a:chOff x="4851787" y="2811912"/>
              <a:chExt cx="457200" cy="461665"/>
            </a:xfrm>
            <a:solidFill>
              <a:srgbClr val="FFFF00"/>
            </a:solidFill>
          </p:grpSpPr>
          <p:sp>
            <p:nvSpPr>
              <p:cNvPr id="186" name="Rectangle 185"/>
              <p:cNvSpPr/>
              <p:nvPr/>
            </p:nvSpPr>
            <p:spPr>
              <a:xfrm rot="16200000">
                <a:off x="4953762" y="2915086"/>
                <a:ext cx="265176" cy="26670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7" name="TextBox 186"/>
              <p:cNvSpPr txBox="1"/>
              <p:nvPr/>
            </p:nvSpPr>
            <p:spPr>
              <a:xfrm>
                <a:off x="4851787" y="2811912"/>
                <a:ext cx="4572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 smtClean="0"/>
                  <a:t>-1</a:t>
                </a:r>
                <a:endParaRPr lang="en-US" sz="2400" dirty="0"/>
              </a:p>
            </p:txBody>
          </p:sp>
        </p:grpSp>
        <p:grpSp>
          <p:nvGrpSpPr>
            <p:cNvPr id="188" name="Group 187"/>
            <p:cNvGrpSpPr/>
            <p:nvPr/>
          </p:nvGrpSpPr>
          <p:grpSpPr>
            <a:xfrm>
              <a:off x="5340521" y="2284567"/>
              <a:ext cx="457200" cy="461665"/>
              <a:chOff x="4850575" y="2817602"/>
              <a:chExt cx="457200" cy="461665"/>
            </a:xfrm>
            <a:solidFill>
              <a:srgbClr val="FFFF00"/>
            </a:solidFill>
          </p:grpSpPr>
          <p:sp>
            <p:nvSpPr>
              <p:cNvPr id="189" name="Rectangle 188"/>
              <p:cNvSpPr/>
              <p:nvPr/>
            </p:nvSpPr>
            <p:spPr>
              <a:xfrm rot="16200000">
                <a:off x="4953762" y="2915086"/>
                <a:ext cx="265176" cy="26670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0" name="TextBox 189"/>
              <p:cNvSpPr txBox="1"/>
              <p:nvPr/>
            </p:nvSpPr>
            <p:spPr>
              <a:xfrm>
                <a:off x="4850575" y="2817602"/>
                <a:ext cx="4572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 smtClean="0"/>
                  <a:t>-1</a:t>
                </a:r>
                <a:endParaRPr lang="en-US" sz="2400" dirty="0"/>
              </a:p>
            </p:txBody>
          </p:sp>
        </p:grpSp>
        <p:grpSp>
          <p:nvGrpSpPr>
            <p:cNvPr id="191" name="Group 190"/>
            <p:cNvGrpSpPr/>
            <p:nvPr/>
          </p:nvGrpSpPr>
          <p:grpSpPr>
            <a:xfrm rot="5400000">
              <a:off x="4295918" y="1498312"/>
              <a:ext cx="990600" cy="533400"/>
              <a:chOff x="4953000" y="1392964"/>
              <a:chExt cx="990600" cy="533400"/>
            </a:xfrm>
            <a:solidFill>
              <a:srgbClr val="00B050"/>
            </a:solidFill>
          </p:grpSpPr>
          <p:sp>
            <p:nvSpPr>
              <p:cNvPr id="192" name="Rectangle 191"/>
              <p:cNvSpPr/>
              <p:nvPr/>
            </p:nvSpPr>
            <p:spPr>
              <a:xfrm>
                <a:off x="4953000" y="1464129"/>
                <a:ext cx="990600" cy="266700"/>
              </a:xfrm>
              <a:prstGeom prst="rect">
                <a:avLst/>
              </a:prstGeom>
              <a:grp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3" name="TextBox 192"/>
              <p:cNvSpPr txBox="1"/>
              <p:nvPr/>
            </p:nvSpPr>
            <p:spPr>
              <a:xfrm rot="5400000">
                <a:off x="5220840" y="1367276"/>
                <a:ext cx="533400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/>
                  <a:t>x</a:t>
                </a:r>
                <a:endParaRPr lang="en-US" sz="3200" dirty="0"/>
              </a:p>
            </p:txBody>
          </p:sp>
        </p:grpSp>
      </p:grpSp>
      <p:grpSp>
        <p:nvGrpSpPr>
          <p:cNvPr id="196" name="Group 195"/>
          <p:cNvGrpSpPr/>
          <p:nvPr/>
        </p:nvGrpSpPr>
        <p:grpSpPr>
          <a:xfrm>
            <a:off x="1374834" y="876175"/>
            <a:ext cx="1567048" cy="992537"/>
            <a:chOff x="7362947" y="4798664"/>
            <a:chExt cx="1567048" cy="992537"/>
          </a:xfrm>
        </p:grpSpPr>
        <p:sp>
          <p:nvSpPr>
            <p:cNvPr id="197" name="Rectangle 196"/>
            <p:cNvSpPr/>
            <p:nvPr/>
          </p:nvSpPr>
          <p:spPr>
            <a:xfrm rot="5400000">
              <a:off x="7772399" y="5162551"/>
              <a:ext cx="990600" cy="2667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98" name="TextBox 197"/>
            <p:cNvSpPr txBox="1"/>
            <p:nvPr/>
          </p:nvSpPr>
          <p:spPr>
            <a:xfrm rot="10800000">
              <a:off x="7943601" y="5020822"/>
              <a:ext cx="5334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endParaRPr lang="en-US" sz="3200" dirty="0"/>
            </a:p>
          </p:txBody>
        </p:sp>
        <p:sp>
          <p:nvSpPr>
            <p:cNvPr id="199" name="Rectangle 198"/>
            <p:cNvSpPr/>
            <p:nvPr/>
          </p:nvSpPr>
          <p:spPr>
            <a:xfrm rot="5400000">
              <a:off x="8137070" y="5160614"/>
              <a:ext cx="990600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00" name="Rectangle 199"/>
            <p:cNvSpPr/>
            <p:nvPr/>
          </p:nvSpPr>
          <p:spPr>
            <a:xfrm rot="16200000">
              <a:off x="7058147" y="5162550"/>
              <a:ext cx="990600" cy="2667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01" name="TextBox 200"/>
            <p:cNvSpPr txBox="1"/>
            <p:nvPr/>
          </p:nvSpPr>
          <p:spPr>
            <a:xfrm>
              <a:off x="7362947" y="4953000"/>
              <a:ext cx="3810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endParaRPr lang="en-US" sz="3200" dirty="0"/>
            </a:p>
          </p:txBody>
        </p:sp>
        <p:sp>
          <p:nvSpPr>
            <p:cNvPr id="202" name="Rectangle 201"/>
            <p:cNvSpPr/>
            <p:nvPr/>
          </p:nvSpPr>
          <p:spPr>
            <a:xfrm rot="16200000">
              <a:off x="7439147" y="5162550"/>
              <a:ext cx="990600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03" name="TextBox 202"/>
            <p:cNvSpPr txBox="1"/>
            <p:nvPr/>
          </p:nvSpPr>
          <p:spPr>
            <a:xfrm>
              <a:off x="7657851" y="4953000"/>
              <a:ext cx="5715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-</a:t>
              </a:r>
              <a:r>
                <a:rPr lang="en-US" sz="2800" dirty="0" smtClean="0"/>
                <a:t>x</a:t>
              </a:r>
              <a:endParaRPr lang="en-US" sz="3200" dirty="0"/>
            </a:p>
          </p:txBody>
        </p:sp>
        <p:sp>
          <p:nvSpPr>
            <p:cNvPr id="204" name="TextBox 203"/>
            <p:cNvSpPr txBox="1"/>
            <p:nvPr/>
          </p:nvSpPr>
          <p:spPr>
            <a:xfrm>
              <a:off x="8358495" y="4942201"/>
              <a:ext cx="5715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-</a:t>
              </a:r>
              <a:r>
                <a:rPr lang="en-US" sz="2800" dirty="0" smtClean="0"/>
                <a:t>x</a:t>
              </a:r>
              <a:endParaRPr lang="en-US" sz="3200" dirty="0"/>
            </a:p>
          </p:txBody>
        </p:sp>
      </p:grpSp>
      <p:grpSp>
        <p:nvGrpSpPr>
          <p:cNvPr id="206" name="Group 205"/>
          <p:cNvGrpSpPr/>
          <p:nvPr/>
        </p:nvGrpSpPr>
        <p:grpSpPr>
          <a:xfrm>
            <a:off x="1880154" y="3258938"/>
            <a:ext cx="938398" cy="998028"/>
            <a:chOff x="8968592" y="5017127"/>
            <a:chExt cx="938398" cy="998028"/>
          </a:xfrm>
        </p:grpSpPr>
        <p:sp>
          <p:nvSpPr>
            <p:cNvPr id="207" name="Rectangle 206"/>
            <p:cNvSpPr/>
            <p:nvPr/>
          </p:nvSpPr>
          <p:spPr>
            <a:xfrm rot="5400000">
              <a:off x="9110354" y="5379077"/>
              <a:ext cx="990600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08" name="Rectangle 207"/>
            <p:cNvSpPr/>
            <p:nvPr/>
          </p:nvSpPr>
          <p:spPr>
            <a:xfrm rot="16200000">
              <a:off x="8749888" y="5386505"/>
              <a:ext cx="990600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09" name="TextBox 208"/>
            <p:cNvSpPr txBox="1"/>
            <p:nvPr/>
          </p:nvSpPr>
          <p:spPr>
            <a:xfrm>
              <a:off x="8968592" y="5176955"/>
              <a:ext cx="5715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-</a:t>
              </a:r>
              <a:r>
                <a:rPr lang="en-US" sz="2800" dirty="0" smtClean="0"/>
                <a:t>x</a:t>
              </a:r>
              <a:endParaRPr lang="en-US" sz="3200" dirty="0"/>
            </a:p>
          </p:txBody>
        </p:sp>
        <p:sp>
          <p:nvSpPr>
            <p:cNvPr id="210" name="TextBox 209"/>
            <p:cNvSpPr txBox="1"/>
            <p:nvPr/>
          </p:nvSpPr>
          <p:spPr>
            <a:xfrm>
              <a:off x="9335490" y="5184849"/>
              <a:ext cx="5715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-</a:t>
              </a:r>
              <a:r>
                <a:rPr lang="en-US" sz="2800" dirty="0" smtClean="0"/>
                <a:t>x</a:t>
              </a:r>
              <a:endParaRPr lang="en-US" sz="3200" dirty="0"/>
            </a:p>
          </p:txBody>
        </p:sp>
      </p:grpSp>
      <p:grpSp>
        <p:nvGrpSpPr>
          <p:cNvPr id="211" name="Group 210"/>
          <p:cNvGrpSpPr/>
          <p:nvPr/>
        </p:nvGrpSpPr>
        <p:grpSpPr>
          <a:xfrm>
            <a:off x="4592617" y="3202636"/>
            <a:ext cx="757725" cy="993063"/>
            <a:chOff x="5764472" y="3062459"/>
            <a:chExt cx="757725" cy="993063"/>
          </a:xfrm>
        </p:grpSpPr>
        <p:sp>
          <p:nvSpPr>
            <p:cNvPr id="212" name="Rectangle 211"/>
            <p:cNvSpPr/>
            <p:nvPr/>
          </p:nvSpPr>
          <p:spPr>
            <a:xfrm rot="16200000">
              <a:off x="5459672" y="3424409"/>
              <a:ext cx="990600" cy="2667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13" name="TextBox 212"/>
            <p:cNvSpPr txBox="1"/>
            <p:nvPr/>
          </p:nvSpPr>
          <p:spPr>
            <a:xfrm>
              <a:off x="5764472" y="3214859"/>
              <a:ext cx="3810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endParaRPr lang="en-US" sz="3200" dirty="0"/>
            </a:p>
          </p:txBody>
        </p:sp>
        <p:sp>
          <p:nvSpPr>
            <p:cNvPr id="214" name="Rectangle 213"/>
            <p:cNvSpPr/>
            <p:nvPr/>
          </p:nvSpPr>
          <p:spPr>
            <a:xfrm rot="5400000">
              <a:off x="5817595" y="3426872"/>
              <a:ext cx="990600" cy="2667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15" name="TextBox 214"/>
            <p:cNvSpPr txBox="1"/>
            <p:nvPr/>
          </p:nvSpPr>
          <p:spPr>
            <a:xfrm rot="10800000">
              <a:off x="5988797" y="3285143"/>
              <a:ext cx="5334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endParaRPr lang="en-US" sz="3200" dirty="0"/>
            </a:p>
          </p:txBody>
        </p:sp>
      </p:grpSp>
      <p:grpSp>
        <p:nvGrpSpPr>
          <p:cNvPr id="216" name="Group 215"/>
          <p:cNvGrpSpPr/>
          <p:nvPr/>
        </p:nvGrpSpPr>
        <p:grpSpPr>
          <a:xfrm rot="16200000">
            <a:off x="989342" y="4554759"/>
            <a:ext cx="920920" cy="993063"/>
            <a:chOff x="5710089" y="3062459"/>
            <a:chExt cx="920920" cy="993063"/>
          </a:xfrm>
        </p:grpSpPr>
        <p:sp>
          <p:nvSpPr>
            <p:cNvPr id="217" name="Rectangle 216"/>
            <p:cNvSpPr/>
            <p:nvPr/>
          </p:nvSpPr>
          <p:spPr>
            <a:xfrm rot="16200000">
              <a:off x="5459672" y="3424409"/>
              <a:ext cx="990600" cy="2667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18" name="TextBox 217"/>
            <p:cNvSpPr txBox="1"/>
            <p:nvPr/>
          </p:nvSpPr>
          <p:spPr>
            <a:xfrm rot="5400000">
              <a:off x="5811977" y="3226739"/>
              <a:ext cx="3810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endParaRPr lang="en-US" sz="3200" dirty="0"/>
            </a:p>
          </p:txBody>
        </p:sp>
        <p:sp>
          <p:nvSpPr>
            <p:cNvPr id="219" name="Rectangle 218"/>
            <p:cNvSpPr/>
            <p:nvPr/>
          </p:nvSpPr>
          <p:spPr>
            <a:xfrm rot="5400000">
              <a:off x="5817595" y="3426872"/>
              <a:ext cx="990600" cy="2667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20" name="TextBox 219"/>
            <p:cNvSpPr txBox="1"/>
            <p:nvPr/>
          </p:nvSpPr>
          <p:spPr>
            <a:xfrm rot="5400000">
              <a:off x="6071922" y="3297022"/>
              <a:ext cx="5334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endParaRPr lang="en-US" sz="3200" dirty="0"/>
            </a:p>
          </p:txBody>
        </p:sp>
      </p:grpSp>
      <p:grpSp>
        <p:nvGrpSpPr>
          <p:cNvPr id="221" name="Group 220"/>
          <p:cNvGrpSpPr/>
          <p:nvPr/>
        </p:nvGrpSpPr>
        <p:grpSpPr>
          <a:xfrm rot="16200000">
            <a:off x="3207881" y="4056803"/>
            <a:ext cx="951673" cy="998028"/>
            <a:chOff x="8997579" y="5017127"/>
            <a:chExt cx="951673" cy="998028"/>
          </a:xfrm>
        </p:grpSpPr>
        <p:sp>
          <p:nvSpPr>
            <p:cNvPr id="222" name="Rectangle 221"/>
            <p:cNvSpPr/>
            <p:nvPr/>
          </p:nvSpPr>
          <p:spPr>
            <a:xfrm rot="5400000">
              <a:off x="9110354" y="5379077"/>
              <a:ext cx="990600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23" name="Rectangle 222"/>
            <p:cNvSpPr/>
            <p:nvPr/>
          </p:nvSpPr>
          <p:spPr>
            <a:xfrm rot="16200000">
              <a:off x="8749888" y="5386505"/>
              <a:ext cx="990600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24" name="TextBox 223"/>
            <p:cNvSpPr txBox="1"/>
            <p:nvPr/>
          </p:nvSpPr>
          <p:spPr>
            <a:xfrm rot="5400000">
              <a:off x="9004217" y="5188833"/>
              <a:ext cx="5715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-</a:t>
              </a:r>
              <a:r>
                <a:rPr lang="en-US" sz="2800" dirty="0" smtClean="0"/>
                <a:t>x</a:t>
              </a:r>
              <a:endParaRPr lang="en-US" sz="3200" dirty="0"/>
            </a:p>
          </p:txBody>
        </p:sp>
        <p:sp>
          <p:nvSpPr>
            <p:cNvPr id="225" name="TextBox 224"/>
            <p:cNvSpPr txBox="1"/>
            <p:nvPr/>
          </p:nvSpPr>
          <p:spPr>
            <a:xfrm rot="5400000">
              <a:off x="9371115" y="5184851"/>
              <a:ext cx="5715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-</a:t>
              </a:r>
              <a:r>
                <a:rPr lang="en-US" sz="2800" dirty="0" smtClean="0"/>
                <a:t>x</a:t>
              </a:r>
              <a:endParaRPr lang="en-US" sz="3200" dirty="0"/>
            </a:p>
          </p:txBody>
        </p:sp>
      </p:grpSp>
      <p:grpSp>
        <p:nvGrpSpPr>
          <p:cNvPr id="286" name="Group 285"/>
          <p:cNvGrpSpPr/>
          <p:nvPr/>
        </p:nvGrpSpPr>
        <p:grpSpPr>
          <a:xfrm>
            <a:off x="7203150" y="3182645"/>
            <a:ext cx="1092300" cy="999940"/>
            <a:chOff x="7203150" y="3182645"/>
            <a:chExt cx="1092300" cy="999940"/>
          </a:xfrm>
        </p:grpSpPr>
        <p:grpSp>
          <p:nvGrpSpPr>
            <p:cNvPr id="281" name="Group 280"/>
            <p:cNvGrpSpPr/>
            <p:nvPr/>
          </p:nvGrpSpPr>
          <p:grpSpPr>
            <a:xfrm>
              <a:off x="7914450" y="3191985"/>
              <a:ext cx="381000" cy="990600"/>
              <a:chOff x="5764472" y="3074334"/>
              <a:chExt cx="381000" cy="990600"/>
            </a:xfrm>
          </p:grpSpPr>
          <p:sp>
            <p:nvSpPr>
              <p:cNvPr id="282" name="Rectangle 281"/>
              <p:cNvSpPr/>
              <p:nvPr/>
            </p:nvSpPr>
            <p:spPr>
              <a:xfrm rot="16200000">
                <a:off x="5459672" y="3436284"/>
                <a:ext cx="990600" cy="26670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83" name="TextBox 282"/>
              <p:cNvSpPr txBox="1"/>
              <p:nvPr/>
            </p:nvSpPr>
            <p:spPr>
              <a:xfrm>
                <a:off x="5764472" y="3214859"/>
                <a:ext cx="381000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/>
                  <a:t>x</a:t>
                </a:r>
                <a:endParaRPr lang="en-US" sz="3200" dirty="0"/>
              </a:p>
            </p:txBody>
          </p:sp>
        </p:grpSp>
        <p:grpSp>
          <p:nvGrpSpPr>
            <p:cNvPr id="234" name="Group 233"/>
            <p:cNvGrpSpPr/>
            <p:nvPr/>
          </p:nvGrpSpPr>
          <p:grpSpPr>
            <a:xfrm>
              <a:off x="7203150" y="3182645"/>
              <a:ext cx="757725" cy="993063"/>
              <a:chOff x="5764472" y="3074334"/>
              <a:chExt cx="757725" cy="993063"/>
            </a:xfrm>
          </p:grpSpPr>
          <p:sp>
            <p:nvSpPr>
              <p:cNvPr id="235" name="Rectangle 234"/>
              <p:cNvSpPr/>
              <p:nvPr/>
            </p:nvSpPr>
            <p:spPr>
              <a:xfrm rot="16200000">
                <a:off x="5459672" y="3436284"/>
                <a:ext cx="990600" cy="26670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36" name="TextBox 235"/>
              <p:cNvSpPr txBox="1"/>
              <p:nvPr/>
            </p:nvSpPr>
            <p:spPr>
              <a:xfrm>
                <a:off x="5764472" y="3214859"/>
                <a:ext cx="381000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/>
                  <a:t>x</a:t>
                </a:r>
                <a:endParaRPr lang="en-US" sz="3200" dirty="0"/>
              </a:p>
            </p:txBody>
          </p:sp>
          <p:sp>
            <p:nvSpPr>
              <p:cNvPr id="237" name="Rectangle 236"/>
              <p:cNvSpPr/>
              <p:nvPr/>
            </p:nvSpPr>
            <p:spPr>
              <a:xfrm rot="5400000">
                <a:off x="5817595" y="3438747"/>
                <a:ext cx="990600" cy="26670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38" name="TextBox 237"/>
              <p:cNvSpPr txBox="1"/>
              <p:nvPr/>
            </p:nvSpPr>
            <p:spPr>
              <a:xfrm rot="10800000">
                <a:off x="5988797" y="3285143"/>
                <a:ext cx="533400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/>
                  <a:t>x</a:t>
                </a:r>
                <a:endParaRPr lang="en-US" sz="3200" dirty="0"/>
              </a:p>
            </p:txBody>
          </p:sp>
        </p:grpSp>
      </p:grpSp>
      <p:grpSp>
        <p:nvGrpSpPr>
          <p:cNvPr id="239" name="Group 238"/>
          <p:cNvGrpSpPr/>
          <p:nvPr/>
        </p:nvGrpSpPr>
        <p:grpSpPr>
          <a:xfrm rot="16200000">
            <a:off x="5963914" y="3897230"/>
            <a:ext cx="584775" cy="990600"/>
            <a:chOff x="9364477" y="5017127"/>
            <a:chExt cx="584775" cy="990600"/>
          </a:xfrm>
        </p:grpSpPr>
        <p:sp>
          <p:nvSpPr>
            <p:cNvPr id="240" name="Rectangle 239"/>
            <p:cNvSpPr/>
            <p:nvPr/>
          </p:nvSpPr>
          <p:spPr>
            <a:xfrm rot="5400000">
              <a:off x="9110354" y="5379077"/>
              <a:ext cx="990600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43" name="TextBox 242"/>
            <p:cNvSpPr txBox="1"/>
            <p:nvPr/>
          </p:nvSpPr>
          <p:spPr>
            <a:xfrm rot="5400000">
              <a:off x="9371115" y="5184851"/>
              <a:ext cx="5715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-</a:t>
              </a:r>
              <a:r>
                <a:rPr lang="en-US" sz="2800" dirty="0" smtClean="0"/>
                <a:t>x</a:t>
              </a:r>
              <a:endParaRPr lang="en-US" sz="3200" dirty="0"/>
            </a:p>
          </p:txBody>
        </p:sp>
      </p:grpSp>
      <p:grpSp>
        <p:nvGrpSpPr>
          <p:cNvPr id="258" name="Group 257"/>
          <p:cNvGrpSpPr/>
          <p:nvPr/>
        </p:nvGrpSpPr>
        <p:grpSpPr>
          <a:xfrm>
            <a:off x="6259727" y="838701"/>
            <a:ext cx="2330627" cy="1001703"/>
            <a:chOff x="4668107" y="827598"/>
            <a:chExt cx="2330627" cy="1001703"/>
          </a:xfrm>
        </p:grpSpPr>
        <p:grpSp>
          <p:nvGrpSpPr>
            <p:cNvPr id="244" name="Group 243"/>
            <p:cNvGrpSpPr/>
            <p:nvPr/>
          </p:nvGrpSpPr>
          <p:grpSpPr>
            <a:xfrm>
              <a:off x="4668107" y="836764"/>
              <a:ext cx="1567048" cy="992537"/>
              <a:chOff x="7362947" y="4798664"/>
              <a:chExt cx="1567048" cy="992537"/>
            </a:xfrm>
          </p:grpSpPr>
          <p:sp>
            <p:nvSpPr>
              <p:cNvPr id="245" name="Rectangle 244"/>
              <p:cNvSpPr/>
              <p:nvPr/>
            </p:nvSpPr>
            <p:spPr>
              <a:xfrm rot="5400000">
                <a:off x="7772399" y="5162551"/>
                <a:ext cx="990600" cy="26670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46" name="TextBox 245"/>
              <p:cNvSpPr txBox="1"/>
              <p:nvPr/>
            </p:nvSpPr>
            <p:spPr>
              <a:xfrm rot="10800000">
                <a:off x="7943601" y="5020822"/>
                <a:ext cx="533400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/>
                  <a:t>x</a:t>
                </a:r>
                <a:endParaRPr lang="en-US" sz="3200" dirty="0"/>
              </a:p>
            </p:txBody>
          </p:sp>
          <p:sp>
            <p:nvSpPr>
              <p:cNvPr id="247" name="Rectangle 246"/>
              <p:cNvSpPr/>
              <p:nvPr/>
            </p:nvSpPr>
            <p:spPr>
              <a:xfrm rot="5400000">
                <a:off x="8137070" y="5160614"/>
                <a:ext cx="990600" cy="26670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48" name="Rectangle 247"/>
              <p:cNvSpPr/>
              <p:nvPr/>
            </p:nvSpPr>
            <p:spPr>
              <a:xfrm rot="16200000">
                <a:off x="7058147" y="5162550"/>
                <a:ext cx="990600" cy="26670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49" name="TextBox 248"/>
              <p:cNvSpPr txBox="1"/>
              <p:nvPr/>
            </p:nvSpPr>
            <p:spPr>
              <a:xfrm>
                <a:off x="7362947" y="4953000"/>
                <a:ext cx="381000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/>
                  <a:t>x</a:t>
                </a:r>
                <a:endParaRPr lang="en-US" sz="3200" dirty="0"/>
              </a:p>
            </p:txBody>
          </p:sp>
          <p:sp>
            <p:nvSpPr>
              <p:cNvPr id="250" name="Rectangle 249"/>
              <p:cNvSpPr/>
              <p:nvPr/>
            </p:nvSpPr>
            <p:spPr>
              <a:xfrm rot="16200000">
                <a:off x="7439147" y="5162550"/>
                <a:ext cx="990600" cy="26670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51" name="TextBox 250"/>
              <p:cNvSpPr txBox="1"/>
              <p:nvPr/>
            </p:nvSpPr>
            <p:spPr>
              <a:xfrm>
                <a:off x="7657851" y="4953000"/>
                <a:ext cx="571500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/>
                  <a:t>-</a:t>
                </a:r>
                <a:r>
                  <a:rPr lang="en-US" sz="2800" dirty="0" smtClean="0"/>
                  <a:t>x</a:t>
                </a:r>
                <a:endParaRPr lang="en-US" sz="3200" dirty="0"/>
              </a:p>
            </p:txBody>
          </p:sp>
          <p:sp>
            <p:nvSpPr>
              <p:cNvPr id="252" name="TextBox 251"/>
              <p:cNvSpPr txBox="1"/>
              <p:nvPr/>
            </p:nvSpPr>
            <p:spPr>
              <a:xfrm>
                <a:off x="8358495" y="4942201"/>
                <a:ext cx="571500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/>
                  <a:t>-</a:t>
                </a:r>
                <a:r>
                  <a:rPr lang="en-US" sz="2800" dirty="0" smtClean="0"/>
                  <a:t>x</a:t>
                </a:r>
                <a:endParaRPr lang="en-US" sz="3200" dirty="0"/>
              </a:p>
            </p:txBody>
          </p:sp>
        </p:grpSp>
        <p:sp>
          <p:nvSpPr>
            <p:cNvPr id="254" name="Rectangle 253"/>
            <p:cNvSpPr/>
            <p:nvPr/>
          </p:nvSpPr>
          <p:spPr>
            <a:xfrm rot="16200000">
              <a:off x="5827530" y="1189548"/>
              <a:ext cx="990600" cy="2667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5" name="TextBox 254"/>
            <p:cNvSpPr txBox="1"/>
            <p:nvPr/>
          </p:nvSpPr>
          <p:spPr>
            <a:xfrm>
              <a:off x="6132330" y="979998"/>
              <a:ext cx="3810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endParaRPr lang="en-US" sz="3200" dirty="0"/>
            </a:p>
          </p:txBody>
        </p:sp>
        <p:sp>
          <p:nvSpPr>
            <p:cNvPr id="256" name="Rectangle 255"/>
            <p:cNvSpPr/>
            <p:nvPr/>
          </p:nvSpPr>
          <p:spPr>
            <a:xfrm rot="16200000">
              <a:off x="6208530" y="1189548"/>
              <a:ext cx="990600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7" name="TextBox 256"/>
            <p:cNvSpPr txBox="1"/>
            <p:nvPr/>
          </p:nvSpPr>
          <p:spPr>
            <a:xfrm>
              <a:off x="6427234" y="979998"/>
              <a:ext cx="5715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-</a:t>
              </a:r>
              <a:r>
                <a:rPr lang="en-US" sz="2800" dirty="0" smtClean="0"/>
                <a:t>x</a:t>
              </a:r>
              <a:endParaRPr lang="en-US" sz="3200" dirty="0"/>
            </a:p>
          </p:txBody>
        </p:sp>
      </p:grpSp>
      <p:grpSp>
        <p:nvGrpSpPr>
          <p:cNvPr id="259" name="Group 258"/>
          <p:cNvGrpSpPr/>
          <p:nvPr/>
        </p:nvGrpSpPr>
        <p:grpSpPr>
          <a:xfrm>
            <a:off x="8205602" y="3181349"/>
            <a:ext cx="938398" cy="995047"/>
            <a:chOff x="8968592" y="5000805"/>
            <a:chExt cx="938398" cy="995047"/>
          </a:xfrm>
        </p:grpSpPr>
        <p:sp>
          <p:nvSpPr>
            <p:cNvPr id="260" name="Rectangle 259"/>
            <p:cNvSpPr/>
            <p:nvPr/>
          </p:nvSpPr>
          <p:spPr>
            <a:xfrm rot="5400000">
              <a:off x="9110354" y="5367202"/>
              <a:ext cx="990600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61" name="Rectangle 260"/>
            <p:cNvSpPr/>
            <p:nvPr/>
          </p:nvSpPr>
          <p:spPr>
            <a:xfrm rot="16200000">
              <a:off x="8735831" y="5362755"/>
              <a:ext cx="990600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62" name="TextBox 261"/>
            <p:cNvSpPr txBox="1"/>
            <p:nvPr/>
          </p:nvSpPr>
          <p:spPr>
            <a:xfrm>
              <a:off x="8968592" y="5176955"/>
              <a:ext cx="5715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-</a:t>
              </a:r>
              <a:r>
                <a:rPr lang="en-US" sz="2800" dirty="0" smtClean="0"/>
                <a:t>x</a:t>
              </a:r>
              <a:endParaRPr lang="en-US" sz="3200" dirty="0"/>
            </a:p>
          </p:txBody>
        </p:sp>
        <p:sp>
          <p:nvSpPr>
            <p:cNvPr id="263" name="TextBox 262"/>
            <p:cNvSpPr txBox="1"/>
            <p:nvPr/>
          </p:nvSpPr>
          <p:spPr>
            <a:xfrm>
              <a:off x="9335490" y="5184849"/>
              <a:ext cx="5715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-</a:t>
              </a:r>
              <a:r>
                <a:rPr lang="en-US" sz="2800" dirty="0" smtClean="0"/>
                <a:t>x</a:t>
              </a:r>
              <a:endParaRPr lang="en-US" sz="3200" dirty="0"/>
            </a:p>
          </p:txBody>
        </p:sp>
      </p:grpSp>
      <p:grpSp>
        <p:nvGrpSpPr>
          <p:cNvPr id="271" name="Group 270"/>
          <p:cNvGrpSpPr/>
          <p:nvPr/>
        </p:nvGrpSpPr>
        <p:grpSpPr>
          <a:xfrm>
            <a:off x="3768682" y="887005"/>
            <a:ext cx="1567048" cy="992537"/>
            <a:chOff x="7362947" y="4798664"/>
            <a:chExt cx="1567048" cy="992537"/>
          </a:xfrm>
        </p:grpSpPr>
        <p:sp>
          <p:nvSpPr>
            <p:cNvPr id="272" name="Rectangle 271"/>
            <p:cNvSpPr/>
            <p:nvPr/>
          </p:nvSpPr>
          <p:spPr>
            <a:xfrm rot="5400000">
              <a:off x="7772399" y="5162551"/>
              <a:ext cx="990600" cy="2667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73" name="TextBox 272"/>
            <p:cNvSpPr txBox="1"/>
            <p:nvPr/>
          </p:nvSpPr>
          <p:spPr>
            <a:xfrm rot="10800000">
              <a:off x="7943601" y="5020822"/>
              <a:ext cx="5334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endParaRPr lang="en-US" sz="3200" dirty="0"/>
            </a:p>
          </p:txBody>
        </p:sp>
        <p:sp>
          <p:nvSpPr>
            <p:cNvPr id="274" name="Rectangle 273"/>
            <p:cNvSpPr/>
            <p:nvPr/>
          </p:nvSpPr>
          <p:spPr>
            <a:xfrm rot="5400000">
              <a:off x="8137070" y="5160614"/>
              <a:ext cx="990600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75" name="Rectangle 274"/>
            <p:cNvSpPr/>
            <p:nvPr/>
          </p:nvSpPr>
          <p:spPr>
            <a:xfrm rot="16200000">
              <a:off x="7058147" y="5162550"/>
              <a:ext cx="990600" cy="2667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76" name="TextBox 275"/>
            <p:cNvSpPr txBox="1"/>
            <p:nvPr/>
          </p:nvSpPr>
          <p:spPr>
            <a:xfrm>
              <a:off x="7362947" y="4953000"/>
              <a:ext cx="3810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endParaRPr lang="en-US" sz="3200" dirty="0"/>
            </a:p>
          </p:txBody>
        </p:sp>
        <p:sp>
          <p:nvSpPr>
            <p:cNvPr id="277" name="Rectangle 276"/>
            <p:cNvSpPr/>
            <p:nvPr/>
          </p:nvSpPr>
          <p:spPr>
            <a:xfrm rot="16200000">
              <a:off x="7439147" y="5162550"/>
              <a:ext cx="990600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78" name="TextBox 277"/>
            <p:cNvSpPr txBox="1"/>
            <p:nvPr/>
          </p:nvSpPr>
          <p:spPr>
            <a:xfrm>
              <a:off x="7657851" y="4953000"/>
              <a:ext cx="5715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-</a:t>
              </a:r>
              <a:r>
                <a:rPr lang="en-US" sz="2800" dirty="0" smtClean="0"/>
                <a:t>x</a:t>
              </a:r>
              <a:endParaRPr lang="en-US" sz="3200" dirty="0"/>
            </a:p>
          </p:txBody>
        </p:sp>
        <p:sp>
          <p:nvSpPr>
            <p:cNvPr id="279" name="TextBox 278"/>
            <p:cNvSpPr txBox="1"/>
            <p:nvPr/>
          </p:nvSpPr>
          <p:spPr>
            <a:xfrm>
              <a:off x="8358495" y="4942201"/>
              <a:ext cx="5715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-</a:t>
              </a:r>
              <a:r>
                <a:rPr lang="en-US" sz="2800" dirty="0" smtClean="0"/>
                <a:t>x</a:t>
              </a:r>
              <a:endParaRPr lang="en-US" sz="3200" dirty="0"/>
            </a:p>
          </p:txBody>
        </p:sp>
      </p:grpSp>
      <p:sp>
        <p:nvSpPr>
          <p:cNvPr id="280" name="Multiply 279"/>
          <p:cNvSpPr/>
          <p:nvPr/>
        </p:nvSpPr>
        <p:spPr>
          <a:xfrm>
            <a:off x="5942427" y="2263355"/>
            <a:ext cx="3069464" cy="3357309"/>
          </a:xfrm>
          <a:prstGeom prst="mathMultiply">
            <a:avLst>
              <a:gd name="adj1" fmla="val 2217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7" name="Rectangle 286"/>
          <p:cNvSpPr/>
          <p:nvPr/>
        </p:nvSpPr>
        <p:spPr>
          <a:xfrm>
            <a:off x="6263729" y="685800"/>
            <a:ext cx="376998" cy="1193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8" name="Rectangle 287"/>
          <p:cNvSpPr/>
          <p:nvPr/>
        </p:nvSpPr>
        <p:spPr>
          <a:xfrm>
            <a:off x="7014401" y="726058"/>
            <a:ext cx="333252" cy="1193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9" name="Rectangle 288"/>
          <p:cNvSpPr/>
          <p:nvPr/>
        </p:nvSpPr>
        <p:spPr>
          <a:xfrm>
            <a:off x="7756421" y="765541"/>
            <a:ext cx="333252" cy="1193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0" name="Rectangle 289"/>
          <p:cNvSpPr/>
          <p:nvPr/>
        </p:nvSpPr>
        <p:spPr>
          <a:xfrm>
            <a:off x="6631487" y="738436"/>
            <a:ext cx="376998" cy="1193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1" name="Rectangle 290"/>
          <p:cNvSpPr/>
          <p:nvPr/>
        </p:nvSpPr>
        <p:spPr>
          <a:xfrm>
            <a:off x="7382159" y="778694"/>
            <a:ext cx="333252" cy="1193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2" name="Rectangle 291"/>
          <p:cNvSpPr/>
          <p:nvPr/>
        </p:nvSpPr>
        <p:spPr>
          <a:xfrm>
            <a:off x="8145684" y="838701"/>
            <a:ext cx="333252" cy="1193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3" name="Rectangle 292"/>
          <p:cNvSpPr/>
          <p:nvPr/>
        </p:nvSpPr>
        <p:spPr>
          <a:xfrm>
            <a:off x="3759918" y="819495"/>
            <a:ext cx="376998" cy="1193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4" name="Rectangle 293"/>
          <p:cNvSpPr/>
          <p:nvPr/>
        </p:nvSpPr>
        <p:spPr>
          <a:xfrm>
            <a:off x="4522465" y="859753"/>
            <a:ext cx="333252" cy="1193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5" name="Rectangle 294"/>
          <p:cNvSpPr/>
          <p:nvPr/>
        </p:nvSpPr>
        <p:spPr>
          <a:xfrm>
            <a:off x="4113639" y="819495"/>
            <a:ext cx="376998" cy="1193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6" name="Rectangle 295"/>
          <p:cNvSpPr/>
          <p:nvPr/>
        </p:nvSpPr>
        <p:spPr>
          <a:xfrm>
            <a:off x="4888061" y="859753"/>
            <a:ext cx="333252" cy="1193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7" name="Rectangle 296"/>
          <p:cNvSpPr/>
          <p:nvPr/>
        </p:nvSpPr>
        <p:spPr>
          <a:xfrm>
            <a:off x="1393831" y="725283"/>
            <a:ext cx="376998" cy="1193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8" name="Rectangle 297"/>
          <p:cNvSpPr/>
          <p:nvPr/>
        </p:nvSpPr>
        <p:spPr>
          <a:xfrm>
            <a:off x="2120753" y="765541"/>
            <a:ext cx="333252" cy="1193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9" name="Rectangle 298"/>
          <p:cNvSpPr/>
          <p:nvPr/>
        </p:nvSpPr>
        <p:spPr>
          <a:xfrm>
            <a:off x="1771518" y="781752"/>
            <a:ext cx="376998" cy="1193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0" name="Rectangle 299"/>
          <p:cNvSpPr/>
          <p:nvPr/>
        </p:nvSpPr>
        <p:spPr>
          <a:xfrm>
            <a:off x="2498440" y="822010"/>
            <a:ext cx="333252" cy="1193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4461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" grpId="0" animBg="1"/>
      <p:bldP spid="287" grpId="0" animBg="1"/>
      <p:bldP spid="288" grpId="0" animBg="1"/>
      <p:bldP spid="289" grpId="0" animBg="1"/>
      <p:bldP spid="290" grpId="0" animBg="1"/>
      <p:bldP spid="291" grpId="0" animBg="1"/>
      <p:bldP spid="292" grpId="0" animBg="1"/>
      <p:bldP spid="293" grpId="0" animBg="1"/>
      <p:bldP spid="294" grpId="0" animBg="1"/>
      <p:bldP spid="295" grpId="0" animBg="1"/>
      <p:bldP spid="296" grpId="0" animBg="1"/>
      <p:bldP spid="297" grpId="0" animBg="1"/>
      <p:bldP spid="298" grpId="0" animBg="1"/>
      <p:bldP spid="299" grpId="0" animBg="1"/>
      <p:bldP spid="30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5" name="Table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36395048"/>
              </p:ext>
            </p:extLst>
          </p:nvPr>
        </p:nvGraphicFramePr>
        <p:xfrm>
          <a:off x="5592124" y="977240"/>
          <a:ext cx="281940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9800"/>
                <a:gridCol w="939800"/>
                <a:gridCol w="939800"/>
              </a:tblGrid>
              <a:tr h="704676"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714462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70C0"/>
                          </a:solidFill>
                        </a:rPr>
                        <a:t>x</a:t>
                      </a:r>
                      <a:r>
                        <a:rPr lang="en-US" sz="2800" baseline="30000" dirty="0" smtClean="0">
                          <a:solidFill>
                            <a:srgbClr val="0070C0"/>
                          </a:solidFill>
                        </a:rPr>
                        <a:t>2</a:t>
                      </a:r>
                      <a:endParaRPr lang="en-US" sz="28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B050"/>
                          </a:solidFill>
                        </a:rPr>
                        <a:t>+3x</a:t>
                      </a:r>
                      <a:endParaRPr lang="en-US" sz="28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4462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-2x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-6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16" name="Straight Connector 115"/>
          <p:cNvCxnSpPr/>
          <p:nvPr/>
        </p:nvCxnSpPr>
        <p:spPr>
          <a:xfrm>
            <a:off x="4989617" y="120512"/>
            <a:ext cx="1" cy="422306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Rectangle 117"/>
          <p:cNvSpPr/>
          <p:nvPr/>
        </p:nvSpPr>
        <p:spPr>
          <a:xfrm>
            <a:off x="5858849" y="381200"/>
            <a:ext cx="24192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Times-Bold"/>
                <a:ea typeface="Calibri"/>
                <a:cs typeface="Times-Bold"/>
              </a:rPr>
              <a:t>Graphic Organizer</a:t>
            </a:r>
          </a:p>
        </p:txBody>
      </p:sp>
      <p:sp>
        <p:nvSpPr>
          <p:cNvPr id="142" name="Rectangle 141"/>
          <p:cNvSpPr/>
          <p:nvPr/>
        </p:nvSpPr>
        <p:spPr>
          <a:xfrm>
            <a:off x="1269056" y="398418"/>
            <a:ext cx="32240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Times-Bold"/>
                <a:ea typeface="Calibri"/>
                <a:cs typeface="Times-Bold"/>
              </a:rPr>
              <a:t>Algebra Tiles or Area Model</a:t>
            </a:r>
          </a:p>
        </p:txBody>
      </p:sp>
      <p:sp>
        <p:nvSpPr>
          <p:cNvPr id="219" name="Rectangle 218"/>
          <p:cNvSpPr/>
          <p:nvPr/>
        </p:nvSpPr>
        <p:spPr>
          <a:xfrm>
            <a:off x="1988670" y="3962400"/>
            <a:ext cx="22990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prstClr val="black"/>
                </a:solidFill>
              </a:rPr>
              <a:t>(x – 2)(x + 3)</a:t>
            </a:r>
            <a:endParaRPr lang="en-US" sz="2800" dirty="0">
              <a:solidFill>
                <a:prstClr val="black"/>
              </a:solidFill>
            </a:endParaRPr>
          </a:p>
        </p:txBody>
      </p:sp>
      <p:grpSp>
        <p:nvGrpSpPr>
          <p:cNvPr id="220" name="Group 219"/>
          <p:cNvGrpSpPr/>
          <p:nvPr/>
        </p:nvGrpSpPr>
        <p:grpSpPr>
          <a:xfrm>
            <a:off x="2214005" y="1982796"/>
            <a:ext cx="990600" cy="990600"/>
            <a:chOff x="4953000" y="304800"/>
            <a:chExt cx="990600" cy="990600"/>
          </a:xfrm>
          <a:solidFill>
            <a:srgbClr val="1557DB"/>
          </a:solidFill>
        </p:grpSpPr>
        <p:sp>
          <p:nvSpPr>
            <p:cNvPr id="221" name="Rectangle 220"/>
            <p:cNvSpPr/>
            <p:nvPr/>
          </p:nvSpPr>
          <p:spPr>
            <a:xfrm>
              <a:off x="4953000" y="304800"/>
              <a:ext cx="990600" cy="990600"/>
            </a:xfrm>
            <a:prstGeom prst="rect">
              <a:avLst/>
            </a:prstGeom>
            <a:grpFill/>
            <a:ln>
              <a:solidFill>
                <a:srgbClr val="2910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22" name="TextBox 221"/>
            <p:cNvSpPr txBox="1"/>
            <p:nvPr/>
          </p:nvSpPr>
          <p:spPr>
            <a:xfrm>
              <a:off x="5217597" y="469722"/>
              <a:ext cx="533400" cy="58477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x</a:t>
              </a:r>
              <a:r>
                <a:rPr lang="en-US" sz="3200" baseline="30000" dirty="0" smtClean="0"/>
                <a:t>2</a:t>
              </a:r>
              <a:endParaRPr lang="en-US" sz="3200" dirty="0"/>
            </a:p>
          </p:txBody>
        </p:sp>
      </p:grpSp>
      <p:grpSp>
        <p:nvGrpSpPr>
          <p:cNvPr id="223" name="Group 222"/>
          <p:cNvGrpSpPr/>
          <p:nvPr/>
        </p:nvGrpSpPr>
        <p:grpSpPr>
          <a:xfrm>
            <a:off x="3995305" y="1982796"/>
            <a:ext cx="533400" cy="990600"/>
            <a:chOff x="6629400" y="1828800"/>
            <a:chExt cx="533400" cy="990600"/>
          </a:xfrm>
          <a:solidFill>
            <a:srgbClr val="00B050"/>
          </a:solidFill>
        </p:grpSpPr>
        <p:sp>
          <p:nvSpPr>
            <p:cNvPr id="224" name="Rectangle 223"/>
            <p:cNvSpPr/>
            <p:nvPr/>
          </p:nvSpPr>
          <p:spPr>
            <a:xfrm rot="16200000">
              <a:off x="6302828" y="2190750"/>
              <a:ext cx="990600" cy="266700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25" name="TextBox 224"/>
            <p:cNvSpPr txBox="1"/>
            <p:nvPr/>
          </p:nvSpPr>
          <p:spPr>
            <a:xfrm>
              <a:off x="6629400" y="2028700"/>
              <a:ext cx="5334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x</a:t>
              </a:r>
              <a:endParaRPr lang="en-US" sz="2400" dirty="0"/>
            </a:p>
          </p:txBody>
        </p:sp>
      </p:grpSp>
      <p:grpSp>
        <p:nvGrpSpPr>
          <p:cNvPr id="226" name="Group 225"/>
          <p:cNvGrpSpPr/>
          <p:nvPr/>
        </p:nvGrpSpPr>
        <p:grpSpPr>
          <a:xfrm>
            <a:off x="3625435" y="1982796"/>
            <a:ext cx="533400" cy="990600"/>
            <a:chOff x="6628655" y="1828800"/>
            <a:chExt cx="533400" cy="990600"/>
          </a:xfrm>
          <a:solidFill>
            <a:srgbClr val="00B050"/>
          </a:solidFill>
        </p:grpSpPr>
        <p:sp>
          <p:nvSpPr>
            <p:cNvPr id="227" name="Rectangle 226"/>
            <p:cNvSpPr/>
            <p:nvPr/>
          </p:nvSpPr>
          <p:spPr>
            <a:xfrm rot="16200000">
              <a:off x="6302828" y="2190750"/>
              <a:ext cx="990600" cy="266700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28" name="TextBox 227"/>
            <p:cNvSpPr txBox="1"/>
            <p:nvPr/>
          </p:nvSpPr>
          <p:spPr>
            <a:xfrm>
              <a:off x="6628655" y="2031954"/>
              <a:ext cx="5334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x</a:t>
              </a:r>
              <a:endParaRPr lang="en-US" sz="2400" dirty="0"/>
            </a:p>
          </p:txBody>
        </p:sp>
      </p:grpSp>
      <p:grpSp>
        <p:nvGrpSpPr>
          <p:cNvPr id="229" name="Group 228"/>
          <p:cNvGrpSpPr/>
          <p:nvPr/>
        </p:nvGrpSpPr>
        <p:grpSpPr>
          <a:xfrm>
            <a:off x="3244267" y="1982796"/>
            <a:ext cx="533400" cy="990600"/>
            <a:chOff x="6628487" y="1828800"/>
            <a:chExt cx="533400" cy="990600"/>
          </a:xfrm>
          <a:solidFill>
            <a:srgbClr val="00B050"/>
          </a:solidFill>
        </p:grpSpPr>
        <p:sp>
          <p:nvSpPr>
            <p:cNvPr id="230" name="Rectangle 229"/>
            <p:cNvSpPr/>
            <p:nvPr/>
          </p:nvSpPr>
          <p:spPr>
            <a:xfrm rot="16200000">
              <a:off x="6302828" y="2190750"/>
              <a:ext cx="990600" cy="266700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31" name="TextBox 230"/>
            <p:cNvSpPr txBox="1"/>
            <p:nvPr/>
          </p:nvSpPr>
          <p:spPr>
            <a:xfrm>
              <a:off x="6628487" y="2034692"/>
              <a:ext cx="5334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x</a:t>
              </a:r>
              <a:endParaRPr lang="en-US" sz="2400" dirty="0"/>
            </a:p>
          </p:txBody>
        </p:sp>
      </p:grpSp>
      <p:grpSp>
        <p:nvGrpSpPr>
          <p:cNvPr id="235" name="Group 234"/>
          <p:cNvGrpSpPr/>
          <p:nvPr/>
        </p:nvGrpSpPr>
        <p:grpSpPr>
          <a:xfrm>
            <a:off x="2214005" y="3213871"/>
            <a:ext cx="990600" cy="584775"/>
            <a:chOff x="6629400" y="1255900"/>
            <a:chExt cx="990600" cy="584775"/>
          </a:xfrm>
          <a:solidFill>
            <a:srgbClr val="FF0000"/>
          </a:solidFill>
        </p:grpSpPr>
        <p:sp>
          <p:nvSpPr>
            <p:cNvPr id="236" name="Rectangle 235"/>
            <p:cNvSpPr/>
            <p:nvPr/>
          </p:nvSpPr>
          <p:spPr>
            <a:xfrm>
              <a:off x="6629400" y="1464129"/>
              <a:ext cx="990600" cy="26670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37" name="TextBox 236"/>
            <p:cNvSpPr txBox="1"/>
            <p:nvPr/>
          </p:nvSpPr>
          <p:spPr>
            <a:xfrm>
              <a:off x="6853795" y="1255900"/>
              <a:ext cx="613805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-x</a:t>
              </a:r>
              <a:endParaRPr lang="en-US" sz="3200" dirty="0"/>
            </a:p>
          </p:txBody>
        </p:sp>
      </p:grpSp>
      <p:grpSp>
        <p:nvGrpSpPr>
          <p:cNvPr id="238" name="Group 237"/>
          <p:cNvGrpSpPr/>
          <p:nvPr/>
        </p:nvGrpSpPr>
        <p:grpSpPr>
          <a:xfrm>
            <a:off x="2214005" y="2832871"/>
            <a:ext cx="990600" cy="584775"/>
            <a:chOff x="6629400" y="1255900"/>
            <a:chExt cx="990600" cy="584775"/>
          </a:xfrm>
          <a:solidFill>
            <a:srgbClr val="FF0000"/>
          </a:solidFill>
        </p:grpSpPr>
        <p:sp>
          <p:nvSpPr>
            <p:cNvPr id="239" name="Rectangle 238"/>
            <p:cNvSpPr/>
            <p:nvPr/>
          </p:nvSpPr>
          <p:spPr>
            <a:xfrm>
              <a:off x="6629400" y="1464129"/>
              <a:ext cx="990600" cy="26670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40" name="TextBox 239"/>
            <p:cNvSpPr txBox="1"/>
            <p:nvPr/>
          </p:nvSpPr>
          <p:spPr>
            <a:xfrm>
              <a:off x="6853795" y="1255900"/>
              <a:ext cx="613805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-x</a:t>
              </a:r>
              <a:endParaRPr lang="en-US" sz="3200" dirty="0"/>
            </a:p>
          </p:txBody>
        </p:sp>
      </p:grpSp>
      <p:grpSp>
        <p:nvGrpSpPr>
          <p:cNvPr id="264" name="Group 263"/>
          <p:cNvGrpSpPr/>
          <p:nvPr/>
        </p:nvGrpSpPr>
        <p:grpSpPr>
          <a:xfrm>
            <a:off x="1741374" y="1985730"/>
            <a:ext cx="516534" cy="1703070"/>
            <a:chOff x="5685856" y="1822567"/>
            <a:chExt cx="516534" cy="1703070"/>
          </a:xfrm>
        </p:grpSpPr>
        <p:grpSp>
          <p:nvGrpSpPr>
            <p:cNvPr id="265" name="Group 264"/>
            <p:cNvGrpSpPr/>
            <p:nvPr/>
          </p:nvGrpSpPr>
          <p:grpSpPr>
            <a:xfrm>
              <a:off x="6096000" y="1822567"/>
              <a:ext cx="0" cy="1692189"/>
              <a:chOff x="762000" y="1374534"/>
              <a:chExt cx="0" cy="1692189"/>
            </a:xfrm>
          </p:grpSpPr>
          <p:cxnSp>
            <p:nvCxnSpPr>
              <p:cNvPr id="277" name="Straight Connector 276"/>
              <p:cNvCxnSpPr/>
              <p:nvPr/>
            </p:nvCxnSpPr>
            <p:spPr>
              <a:xfrm>
                <a:off x="762000" y="1374534"/>
                <a:ext cx="0" cy="9906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8" name="Straight Connector 277"/>
              <p:cNvCxnSpPr/>
              <p:nvPr/>
            </p:nvCxnSpPr>
            <p:spPr>
              <a:xfrm flipV="1">
                <a:off x="762000" y="2455702"/>
                <a:ext cx="0" cy="24732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9" name="Straight Connector 278"/>
              <p:cNvCxnSpPr/>
              <p:nvPr/>
            </p:nvCxnSpPr>
            <p:spPr>
              <a:xfrm flipV="1">
                <a:off x="762000" y="2819400"/>
                <a:ext cx="0" cy="24732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6" name="Rectangle 265"/>
            <p:cNvSpPr/>
            <p:nvPr/>
          </p:nvSpPr>
          <p:spPr>
            <a:xfrm>
              <a:off x="5843392" y="1851513"/>
              <a:ext cx="197238" cy="95872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grpSp>
          <p:nvGrpSpPr>
            <p:cNvPr id="267" name="Group 266"/>
            <p:cNvGrpSpPr/>
            <p:nvPr/>
          </p:nvGrpSpPr>
          <p:grpSpPr>
            <a:xfrm>
              <a:off x="5685856" y="2894871"/>
              <a:ext cx="516534" cy="630766"/>
              <a:chOff x="5685856" y="2894871"/>
              <a:chExt cx="516534" cy="630766"/>
            </a:xfrm>
          </p:grpSpPr>
          <p:grpSp>
            <p:nvGrpSpPr>
              <p:cNvPr id="269" name="Group 268"/>
              <p:cNvGrpSpPr/>
              <p:nvPr/>
            </p:nvGrpSpPr>
            <p:grpSpPr>
              <a:xfrm>
                <a:off x="5833106" y="2898987"/>
                <a:ext cx="197238" cy="612201"/>
                <a:chOff x="5833106" y="2898987"/>
                <a:chExt cx="197238" cy="612201"/>
              </a:xfrm>
            </p:grpSpPr>
            <p:sp>
              <p:nvSpPr>
                <p:cNvPr id="275" name="TextBox 274"/>
                <p:cNvSpPr txBox="1"/>
                <p:nvPr/>
              </p:nvSpPr>
              <p:spPr>
                <a:xfrm>
                  <a:off x="5833106" y="3254371"/>
                  <a:ext cx="197238" cy="256817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en-US" sz="1400" dirty="0"/>
                </a:p>
              </p:txBody>
            </p:sp>
            <p:sp>
              <p:nvSpPr>
                <p:cNvPr id="276" name="TextBox 275"/>
                <p:cNvSpPr txBox="1"/>
                <p:nvPr/>
              </p:nvSpPr>
              <p:spPr>
                <a:xfrm>
                  <a:off x="5833106" y="2898987"/>
                  <a:ext cx="197238" cy="256817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en-US" sz="1400" dirty="0"/>
                </a:p>
              </p:txBody>
            </p:sp>
          </p:grpSp>
          <p:grpSp>
            <p:nvGrpSpPr>
              <p:cNvPr id="270" name="Group 269"/>
              <p:cNvGrpSpPr/>
              <p:nvPr/>
            </p:nvGrpSpPr>
            <p:grpSpPr>
              <a:xfrm>
                <a:off x="5685856" y="2894871"/>
                <a:ext cx="516534" cy="630766"/>
                <a:chOff x="5688829" y="2771956"/>
                <a:chExt cx="516534" cy="630766"/>
              </a:xfrm>
            </p:grpSpPr>
            <p:sp>
              <p:nvSpPr>
                <p:cNvPr id="271" name="TextBox 270"/>
                <p:cNvSpPr txBox="1"/>
                <p:nvPr/>
              </p:nvSpPr>
              <p:spPr>
                <a:xfrm>
                  <a:off x="5698999" y="2771956"/>
                  <a:ext cx="506364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/>
                    <a:t>-</a:t>
                  </a:r>
                  <a:r>
                    <a:rPr lang="en-US" sz="1200" dirty="0" smtClean="0"/>
                    <a:t>1</a:t>
                  </a:r>
                  <a:endParaRPr lang="en-US" sz="1200" dirty="0"/>
                </a:p>
              </p:txBody>
            </p:sp>
            <p:sp>
              <p:nvSpPr>
                <p:cNvPr id="272" name="TextBox 271"/>
                <p:cNvSpPr txBox="1"/>
                <p:nvPr/>
              </p:nvSpPr>
              <p:spPr>
                <a:xfrm>
                  <a:off x="5688829" y="3125723"/>
                  <a:ext cx="506364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/>
                    <a:t>-</a:t>
                  </a:r>
                  <a:r>
                    <a:rPr lang="en-US" sz="1200" dirty="0" smtClean="0"/>
                    <a:t>1</a:t>
                  </a:r>
                  <a:endParaRPr lang="en-US" sz="1200" dirty="0"/>
                </a:p>
              </p:txBody>
            </p:sp>
          </p:grpSp>
        </p:grpSp>
        <p:sp>
          <p:nvSpPr>
            <p:cNvPr id="268" name="TextBox 267"/>
            <p:cNvSpPr txBox="1"/>
            <p:nvPr/>
          </p:nvSpPr>
          <p:spPr>
            <a:xfrm>
              <a:off x="5791200" y="2151236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</p:grpSp>
      <p:grpSp>
        <p:nvGrpSpPr>
          <p:cNvPr id="281" name="Group 280"/>
          <p:cNvGrpSpPr/>
          <p:nvPr/>
        </p:nvGrpSpPr>
        <p:grpSpPr>
          <a:xfrm>
            <a:off x="2214005" y="1548756"/>
            <a:ext cx="2161150" cy="369332"/>
            <a:chOff x="838200" y="1331478"/>
            <a:chExt cx="2161150" cy="369332"/>
          </a:xfrm>
        </p:grpSpPr>
        <p:grpSp>
          <p:nvGrpSpPr>
            <p:cNvPr id="282" name="Group 281"/>
            <p:cNvGrpSpPr/>
            <p:nvPr/>
          </p:nvGrpSpPr>
          <p:grpSpPr>
            <a:xfrm rot="16200000">
              <a:off x="1784241" y="577959"/>
              <a:ext cx="165318" cy="2057400"/>
              <a:chOff x="2971800" y="1828800"/>
              <a:chExt cx="0" cy="2054466"/>
            </a:xfrm>
          </p:grpSpPr>
          <p:cxnSp>
            <p:nvCxnSpPr>
              <p:cNvPr id="291" name="Straight Connector 290"/>
              <p:cNvCxnSpPr/>
              <p:nvPr/>
            </p:nvCxnSpPr>
            <p:spPr>
              <a:xfrm>
                <a:off x="2971800" y="1828800"/>
                <a:ext cx="0" cy="9906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2" name="Straight Connector 291"/>
              <p:cNvCxnSpPr/>
              <p:nvPr/>
            </p:nvCxnSpPr>
            <p:spPr>
              <a:xfrm flipV="1">
                <a:off x="2971800" y="2909968"/>
                <a:ext cx="0" cy="24732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3" name="Straight Connector 292"/>
              <p:cNvCxnSpPr/>
              <p:nvPr/>
            </p:nvCxnSpPr>
            <p:spPr>
              <a:xfrm flipV="1">
                <a:off x="2971800" y="3273666"/>
                <a:ext cx="0" cy="24732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4" name="Straight Connector 293"/>
              <p:cNvCxnSpPr/>
              <p:nvPr/>
            </p:nvCxnSpPr>
            <p:spPr>
              <a:xfrm flipV="1">
                <a:off x="2971800" y="3635943"/>
                <a:ext cx="0" cy="24732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3" name="Rectangle 282"/>
            <p:cNvSpPr/>
            <p:nvPr/>
          </p:nvSpPr>
          <p:spPr>
            <a:xfrm rot="5400000">
              <a:off x="1254760" y="1055505"/>
              <a:ext cx="197238" cy="95872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84" name="TextBox 283"/>
            <p:cNvSpPr txBox="1"/>
            <p:nvPr/>
          </p:nvSpPr>
          <p:spPr>
            <a:xfrm>
              <a:off x="1202568" y="1331478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85" name="TextBox 284"/>
            <p:cNvSpPr txBox="1"/>
            <p:nvPr/>
          </p:nvSpPr>
          <p:spPr>
            <a:xfrm>
              <a:off x="1937387" y="1432348"/>
              <a:ext cx="205982" cy="197239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400" dirty="0"/>
            </a:p>
          </p:txBody>
        </p:sp>
        <p:sp>
          <p:nvSpPr>
            <p:cNvPr id="286" name="TextBox 285"/>
            <p:cNvSpPr txBox="1"/>
            <p:nvPr/>
          </p:nvSpPr>
          <p:spPr>
            <a:xfrm>
              <a:off x="2291938" y="1436246"/>
              <a:ext cx="205982" cy="197239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400" dirty="0"/>
            </a:p>
          </p:txBody>
        </p:sp>
        <p:sp>
          <p:nvSpPr>
            <p:cNvPr id="287" name="TextBox 286"/>
            <p:cNvSpPr txBox="1"/>
            <p:nvPr/>
          </p:nvSpPr>
          <p:spPr>
            <a:xfrm>
              <a:off x="2647330" y="1436246"/>
              <a:ext cx="205982" cy="197239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400" dirty="0"/>
            </a:p>
          </p:txBody>
        </p:sp>
        <p:sp>
          <p:nvSpPr>
            <p:cNvPr id="288" name="TextBox 287"/>
            <p:cNvSpPr txBox="1"/>
            <p:nvPr/>
          </p:nvSpPr>
          <p:spPr>
            <a:xfrm>
              <a:off x="1796265" y="1400120"/>
              <a:ext cx="50636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1</a:t>
              </a:r>
              <a:endParaRPr lang="en-US" sz="1200" dirty="0"/>
            </a:p>
          </p:txBody>
        </p:sp>
        <p:sp>
          <p:nvSpPr>
            <p:cNvPr id="289" name="TextBox 288"/>
            <p:cNvSpPr txBox="1"/>
            <p:nvPr/>
          </p:nvSpPr>
          <p:spPr>
            <a:xfrm>
              <a:off x="2140966" y="1404701"/>
              <a:ext cx="50636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1</a:t>
              </a:r>
              <a:endParaRPr lang="en-US" sz="1200" dirty="0"/>
            </a:p>
          </p:txBody>
        </p:sp>
        <p:sp>
          <p:nvSpPr>
            <p:cNvPr id="290" name="TextBox 289"/>
            <p:cNvSpPr txBox="1"/>
            <p:nvPr/>
          </p:nvSpPr>
          <p:spPr>
            <a:xfrm>
              <a:off x="2492986" y="1396365"/>
              <a:ext cx="50636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1</a:t>
              </a:r>
              <a:endParaRPr lang="en-US" sz="1200" dirty="0"/>
            </a:p>
          </p:txBody>
        </p:sp>
      </p:grpSp>
      <p:sp>
        <p:nvSpPr>
          <p:cNvPr id="295" name="Title 1"/>
          <p:cNvSpPr txBox="1">
            <a:spLocks/>
          </p:cNvSpPr>
          <p:nvPr/>
        </p:nvSpPr>
        <p:spPr>
          <a:xfrm>
            <a:off x="643868" y="-10613"/>
            <a:ext cx="7772400" cy="381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/>
              <a:t>Factoring Polynomials</a:t>
            </a:r>
            <a:endParaRPr lang="en-US" sz="2000" dirty="0"/>
          </a:p>
        </p:txBody>
      </p:sp>
      <p:grpSp>
        <p:nvGrpSpPr>
          <p:cNvPr id="2" name="Group 1"/>
          <p:cNvGrpSpPr/>
          <p:nvPr/>
        </p:nvGrpSpPr>
        <p:grpSpPr>
          <a:xfrm>
            <a:off x="3172313" y="2947586"/>
            <a:ext cx="1228241" cy="837004"/>
            <a:chOff x="3172313" y="2947586"/>
            <a:chExt cx="1228241" cy="837004"/>
          </a:xfrm>
        </p:grpSpPr>
        <p:grpSp>
          <p:nvGrpSpPr>
            <p:cNvPr id="241" name="Group 240"/>
            <p:cNvGrpSpPr/>
            <p:nvPr/>
          </p:nvGrpSpPr>
          <p:grpSpPr>
            <a:xfrm>
              <a:off x="3172313" y="2947586"/>
              <a:ext cx="1228241" cy="833754"/>
              <a:chOff x="1879633" y="2754058"/>
              <a:chExt cx="1228241" cy="833754"/>
            </a:xfrm>
          </p:grpSpPr>
          <p:grpSp>
            <p:nvGrpSpPr>
              <p:cNvPr id="242" name="Group 241"/>
              <p:cNvGrpSpPr/>
              <p:nvPr/>
            </p:nvGrpSpPr>
            <p:grpSpPr>
              <a:xfrm>
                <a:off x="1899275" y="2754058"/>
                <a:ext cx="1193503" cy="833754"/>
                <a:chOff x="1823075" y="2360140"/>
                <a:chExt cx="1193503" cy="833754"/>
              </a:xfrm>
            </p:grpSpPr>
            <p:sp>
              <p:nvSpPr>
                <p:cNvPr id="249" name="Rectangle 248"/>
                <p:cNvSpPr/>
                <p:nvPr/>
              </p:nvSpPr>
              <p:spPr>
                <a:xfrm rot="16200000">
                  <a:off x="1905762" y="2457886"/>
                  <a:ext cx="265176" cy="2667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2" name="Rectangle 261"/>
                <p:cNvSpPr/>
                <p:nvPr/>
              </p:nvSpPr>
              <p:spPr>
                <a:xfrm rot="16200000">
                  <a:off x="2286762" y="2457886"/>
                  <a:ext cx="265176" cy="2667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251" name="Group 250"/>
                <p:cNvGrpSpPr/>
                <p:nvPr/>
              </p:nvGrpSpPr>
              <p:grpSpPr>
                <a:xfrm>
                  <a:off x="2559378" y="2360140"/>
                  <a:ext cx="457200" cy="461665"/>
                  <a:chOff x="4845378" y="2817340"/>
                  <a:chExt cx="457200" cy="461665"/>
                </a:xfrm>
              </p:grpSpPr>
              <p:sp>
                <p:nvSpPr>
                  <p:cNvPr id="260" name="Rectangle 259"/>
                  <p:cNvSpPr/>
                  <p:nvPr/>
                </p:nvSpPr>
                <p:spPr>
                  <a:xfrm rot="16200000">
                    <a:off x="4953762" y="2915086"/>
                    <a:ext cx="265176" cy="266700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solidFill>
                      <a:srgbClr val="C0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61" name="TextBox 260"/>
                  <p:cNvSpPr txBox="1"/>
                  <p:nvPr/>
                </p:nvSpPr>
                <p:spPr>
                  <a:xfrm>
                    <a:off x="4845378" y="2817340"/>
                    <a:ext cx="457200" cy="46166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2400" dirty="0" smtClean="0"/>
                      <a:t>1</a:t>
                    </a:r>
                    <a:endParaRPr lang="en-US" sz="2400" dirty="0"/>
                  </a:p>
                </p:txBody>
              </p:sp>
            </p:grpSp>
            <p:sp>
              <p:nvSpPr>
                <p:cNvPr id="252" name="Rectangle 251"/>
                <p:cNvSpPr/>
                <p:nvPr/>
              </p:nvSpPr>
              <p:spPr>
                <a:xfrm rot="16200000">
                  <a:off x="1905762" y="2834421"/>
                  <a:ext cx="265176" cy="2667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3" name="Rectangle 252"/>
                <p:cNvSpPr/>
                <p:nvPr/>
              </p:nvSpPr>
              <p:spPr>
                <a:xfrm rot="16200000">
                  <a:off x="2286762" y="2834421"/>
                  <a:ext cx="265176" cy="2667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254" name="Group 253"/>
                <p:cNvGrpSpPr/>
                <p:nvPr/>
              </p:nvGrpSpPr>
              <p:grpSpPr>
                <a:xfrm>
                  <a:off x="1823075" y="2732229"/>
                  <a:ext cx="1110625" cy="461665"/>
                  <a:chOff x="4109075" y="2812894"/>
                  <a:chExt cx="1110625" cy="461665"/>
                </a:xfrm>
              </p:grpSpPr>
              <p:sp>
                <p:nvSpPr>
                  <p:cNvPr id="258" name="Rectangle 257"/>
                  <p:cNvSpPr/>
                  <p:nvPr/>
                </p:nvSpPr>
                <p:spPr>
                  <a:xfrm rot="16200000">
                    <a:off x="4953762" y="2915086"/>
                    <a:ext cx="265176" cy="266700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solidFill>
                      <a:srgbClr val="C0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59" name="TextBox 258"/>
                  <p:cNvSpPr txBox="1"/>
                  <p:nvPr/>
                </p:nvSpPr>
                <p:spPr>
                  <a:xfrm>
                    <a:off x="4109075" y="2812894"/>
                    <a:ext cx="457200" cy="46166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2400" dirty="0" smtClean="0"/>
                      <a:t>1</a:t>
                    </a:r>
                    <a:endParaRPr lang="en-US" sz="2400" dirty="0"/>
                  </a:p>
                </p:txBody>
              </p:sp>
            </p:grpSp>
          </p:grpSp>
          <p:sp>
            <p:nvSpPr>
              <p:cNvPr id="243" name="TextBox 242"/>
              <p:cNvSpPr txBox="1"/>
              <p:nvPr/>
            </p:nvSpPr>
            <p:spPr>
              <a:xfrm>
                <a:off x="2650674" y="3123783"/>
                <a:ext cx="4572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 smtClean="0"/>
                  <a:t>1</a:t>
                </a:r>
                <a:endParaRPr lang="en-US" sz="2400" dirty="0"/>
              </a:p>
            </p:txBody>
          </p:sp>
          <p:sp>
            <p:nvSpPr>
              <p:cNvPr id="244" name="TextBox 243"/>
              <p:cNvSpPr txBox="1"/>
              <p:nvPr/>
            </p:nvSpPr>
            <p:spPr>
              <a:xfrm>
                <a:off x="2263588" y="2765760"/>
                <a:ext cx="4572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 smtClean="0"/>
                  <a:t>1</a:t>
                </a:r>
                <a:endParaRPr lang="en-US" sz="2400" dirty="0"/>
              </a:p>
            </p:txBody>
          </p:sp>
          <p:sp>
            <p:nvSpPr>
              <p:cNvPr id="245" name="TextBox 244"/>
              <p:cNvSpPr txBox="1"/>
              <p:nvPr/>
            </p:nvSpPr>
            <p:spPr>
              <a:xfrm>
                <a:off x="1879633" y="2762341"/>
                <a:ext cx="4572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 smtClean="0"/>
                  <a:t>1</a:t>
                </a:r>
                <a:endParaRPr lang="en-US" sz="2400" dirty="0"/>
              </a:p>
            </p:txBody>
          </p:sp>
        </p:grpSp>
        <p:sp>
          <p:nvSpPr>
            <p:cNvPr id="149" name="TextBox 148"/>
            <p:cNvSpPr txBox="1"/>
            <p:nvPr/>
          </p:nvSpPr>
          <p:spPr>
            <a:xfrm>
              <a:off x="3547258" y="3322925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1</a:t>
              </a:r>
              <a:endParaRPr lang="en-US" sz="2400" dirty="0"/>
            </a:p>
          </p:txBody>
        </p: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50" name="Rectangle 149"/>
              <p:cNvSpPr/>
              <p:nvPr/>
            </p:nvSpPr>
            <p:spPr>
              <a:xfrm>
                <a:off x="1823665" y="969486"/>
                <a:ext cx="1970924" cy="5329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800" b="1" i="1" smtClean="0">
                          <a:solidFill>
                            <a:prstClr val="black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𝒙</m:t>
                      </m:r>
                      <m:r>
                        <a:rPr lang="en-US" sz="2800" b="1" i="1" smtClean="0">
                          <a:solidFill>
                            <a:prstClr val="black"/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2800" b="1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𝟔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150" name="Rectangle 1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3665" y="969486"/>
                <a:ext cx="1970924" cy="53296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6675600" y="1711104"/>
            <a:ext cx="1606490" cy="1226265"/>
            <a:chOff x="6675600" y="1711104"/>
            <a:chExt cx="1606490" cy="1226265"/>
          </a:xfrm>
        </p:grpSpPr>
        <p:grpSp>
          <p:nvGrpSpPr>
            <p:cNvPr id="306" name="Group 305"/>
            <p:cNvGrpSpPr/>
            <p:nvPr/>
          </p:nvGrpSpPr>
          <p:grpSpPr>
            <a:xfrm>
              <a:off x="6675600" y="1742988"/>
              <a:ext cx="1606490" cy="1194381"/>
              <a:chOff x="6675600" y="1735087"/>
              <a:chExt cx="1606490" cy="1194381"/>
            </a:xfrm>
          </p:grpSpPr>
          <p:grpSp>
            <p:nvGrpSpPr>
              <p:cNvPr id="119" name="Group 118"/>
              <p:cNvGrpSpPr/>
              <p:nvPr/>
            </p:nvGrpSpPr>
            <p:grpSpPr>
              <a:xfrm>
                <a:off x="6675600" y="1735087"/>
                <a:ext cx="1603046" cy="1194381"/>
                <a:chOff x="6666200" y="1732168"/>
                <a:chExt cx="1603046" cy="1194381"/>
              </a:xfrm>
            </p:grpSpPr>
            <p:grpSp>
              <p:nvGrpSpPr>
                <p:cNvPr id="120" name="Group 119"/>
                <p:cNvGrpSpPr/>
                <p:nvPr/>
              </p:nvGrpSpPr>
              <p:grpSpPr>
                <a:xfrm>
                  <a:off x="6666200" y="1732168"/>
                  <a:ext cx="1366325" cy="1194381"/>
                  <a:chOff x="6658924" y="1739240"/>
                  <a:chExt cx="1366325" cy="1194381"/>
                </a:xfrm>
              </p:grpSpPr>
              <p:grpSp>
                <p:nvGrpSpPr>
                  <p:cNvPr id="123" name="Group 122"/>
                  <p:cNvGrpSpPr/>
                  <p:nvPr/>
                </p:nvGrpSpPr>
                <p:grpSpPr>
                  <a:xfrm>
                    <a:off x="6658924" y="1739240"/>
                    <a:ext cx="1366325" cy="1162113"/>
                    <a:chOff x="6658924" y="1739240"/>
                    <a:chExt cx="1366325" cy="1162113"/>
                  </a:xfrm>
                </p:grpSpPr>
                <p:grpSp>
                  <p:nvGrpSpPr>
                    <p:cNvPr id="132" name="Group 131"/>
                    <p:cNvGrpSpPr/>
                    <p:nvPr/>
                  </p:nvGrpSpPr>
                  <p:grpSpPr>
                    <a:xfrm>
                      <a:off x="6658924" y="1739240"/>
                      <a:ext cx="1366325" cy="1162113"/>
                      <a:chOff x="7086600" y="1752600"/>
                      <a:chExt cx="1366325" cy="1162113"/>
                    </a:xfrm>
                  </p:grpSpPr>
                  <p:grpSp>
                    <p:nvGrpSpPr>
                      <p:cNvPr id="133" name="Group 132"/>
                      <p:cNvGrpSpPr/>
                      <p:nvPr/>
                    </p:nvGrpSpPr>
                    <p:grpSpPr>
                      <a:xfrm>
                        <a:off x="7086600" y="1752600"/>
                        <a:ext cx="660400" cy="609600"/>
                        <a:chOff x="4953000" y="304800"/>
                        <a:chExt cx="990600" cy="990600"/>
                      </a:xfrm>
                    </p:grpSpPr>
                    <p:sp>
                      <p:nvSpPr>
                        <p:cNvPr id="138" name="Rectangle 137"/>
                        <p:cNvSpPr/>
                        <p:nvPr/>
                      </p:nvSpPr>
                      <p:spPr>
                        <a:xfrm>
                          <a:off x="4953000" y="304800"/>
                          <a:ext cx="990600" cy="990600"/>
                        </a:xfrm>
                        <a:prstGeom prst="rect">
                          <a:avLst/>
                        </a:prstGeom>
                        <a:solidFill>
                          <a:srgbClr val="1557DB"/>
                        </a:solidFill>
                        <a:ln>
                          <a:solidFill>
                            <a:srgbClr val="2910E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39" name="TextBox 138"/>
                        <p:cNvSpPr txBox="1"/>
                        <p:nvPr/>
                      </p:nvSpPr>
                      <p:spPr>
                        <a:xfrm>
                          <a:off x="5180363" y="430788"/>
                          <a:ext cx="723900" cy="65017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2000" dirty="0" smtClean="0"/>
                            <a:t>x</a:t>
                          </a:r>
                          <a:r>
                            <a:rPr lang="en-US" sz="2000" baseline="30000" dirty="0" smtClean="0"/>
                            <a:t>2</a:t>
                          </a:r>
                          <a:endParaRPr lang="en-US" sz="2000" baseline="30000" dirty="0"/>
                        </a:p>
                      </p:txBody>
                    </p:sp>
                  </p:grpSp>
                  <p:grpSp>
                    <p:nvGrpSpPr>
                      <p:cNvPr id="134" name="Group 133"/>
                      <p:cNvGrpSpPr/>
                      <p:nvPr/>
                    </p:nvGrpSpPr>
                    <p:grpSpPr>
                      <a:xfrm>
                        <a:off x="7086600" y="2459829"/>
                        <a:ext cx="660400" cy="454884"/>
                        <a:chOff x="4953000" y="1161063"/>
                        <a:chExt cx="990600" cy="688988"/>
                      </a:xfrm>
                    </p:grpSpPr>
                    <p:sp>
                      <p:nvSpPr>
                        <p:cNvPr id="136" name="Rectangle 135"/>
                        <p:cNvSpPr/>
                        <p:nvPr/>
                      </p:nvSpPr>
                      <p:spPr>
                        <a:xfrm>
                          <a:off x="4953000" y="1161063"/>
                          <a:ext cx="990600" cy="266699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  <a:ln>
                          <a:solidFill>
                            <a:srgbClr val="C0000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37" name="TextBox 136"/>
                        <p:cNvSpPr txBox="1"/>
                        <p:nvPr/>
                      </p:nvSpPr>
                      <p:spPr>
                        <a:xfrm>
                          <a:off x="5257800" y="1244025"/>
                          <a:ext cx="533400" cy="606026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2000" dirty="0" smtClean="0"/>
                            <a:t>x</a:t>
                          </a:r>
                          <a:endParaRPr lang="en-US" sz="2000" dirty="0"/>
                        </a:p>
                      </p:txBody>
                    </p:sp>
                  </p:grpSp>
                  <p:sp>
                    <p:nvSpPr>
                      <p:cNvPr id="135" name="Rectangle 134"/>
                      <p:cNvSpPr/>
                      <p:nvPr/>
                    </p:nvSpPr>
                    <p:spPr>
                      <a:xfrm rot="16200000">
                        <a:off x="8276488" y="2672562"/>
                        <a:ext cx="175074" cy="177800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rgbClr val="C00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dirty="0"/>
                      </a:p>
                    </p:txBody>
                  </p:sp>
                </p:grpSp>
                <p:sp>
                  <p:nvSpPr>
                    <p:cNvPr id="129" name="Rectangle 128"/>
                    <p:cNvSpPr/>
                    <p:nvPr/>
                  </p:nvSpPr>
                  <p:spPr>
                    <a:xfrm>
                      <a:off x="6658924" y="2666197"/>
                      <a:ext cx="660400" cy="176080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C0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24" name="Group 123"/>
                  <p:cNvGrpSpPr/>
                  <p:nvPr/>
                </p:nvGrpSpPr>
                <p:grpSpPr>
                  <a:xfrm>
                    <a:off x="6753924" y="2310173"/>
                    <a:ext cx="433864" cy="623448"/>
                    <a:chOff x="6753924" y="2310173"/>
                    <a:chExt cx="433864" cy="623448"/>
                  </a:xfrm>
                </p:grpSpPr>
                <p:sp>
                  <p:nvSpPr>
                    <p:cNvPr id="125" name="TextBox 124"/>
                    <p:cNvSpPr txBox="1"/>
                    <p:nvPr/>
                  </p:nvSpPr>
                  <p:spPr>
                    <a:xfrm>
                      <a:off x="6753924" y="2310173"/>
                      <a:ext cx="420751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2000" dirty="0" smtClean="0"/>
                        <a:t>-x</a:t>
                      </a:r>
                      <a:endParaRPr lang="en-US" sz="2000" dirty="0"/>
                    </a:p>
                  </p:txBody>
                </p:sp>
                <p:sp>
                  <p:nvSpPr>
                    <p:cNvPr id="126" name="TextBox 125"/>
                    <p:cNvSpPr txBox="1"/>
                    <p:nvPr/>
                  </p:nvSpPr>
                  <p:spPr>
                    <a:xfrm>
                      <a:off x="6764232" y="2533511"/>
                      <a:ext cx="423556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2000" dirty="0" smtClean="0"/>
                        <a:t>-x</a:t>
                      </a:r>
                      <a:endParaRPr lang="en-US" sz="2000" dirty="0"/>
                    </a:p>
                  </p:txBody>
                </p:sp>
              </p:grpSp>
            </p:grpSp>
            <p:sp>
              <p:nvSpPr>
                <p:cNvPr id="121" name="Rectangle 120"/>
                <p:cNvSpPr/>
                <p:nvPr/>
              </p:nvSpPr>
              <p:spPr>
                <a:xfrm rot="16200000">
                  <a:off x="8092809" y="2425043"/>
                  <a:ext cx="175074" cy="1778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2" name="Rectangle 121"/>
                <p:cNvSpPr/>
                <p:nvPr/>
              </p:nvSpPr>
              <p:spPr>
                <a:xfrm rot="16200000">
                  <a:off x="7853613" y="2426131"/>
                  <a:ext cx="175074" cy="1778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03" name="Rectangle 302"/>
              <p:cNvSpPr/>
              <p:nvPr/>
            </p:nvSpPr>
            <p:spPr>
              <a:xfrm rot="16200000">
                <a:off x="7619805" y="2653137"/>
                <a:ext cx="175074" cy="17780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4" name="Rectangle 303"/>
              <p:cNvSpPr/>
              <p:nvPr/>
            </p:nvSpPr>
            <p:spPr>
              <a:xfrm rot="16200000">
                <a:off x="8105653" y="2653098"/>
                <a:ext cx="175074" cy="17780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5" name="Rectangle 304"/>
              <p:cNvSpPr/>
              <p:nvPr/>
            </p:nvSpPr>
            <p:spPr>
              <a:xfrm rot="16200000">
                <a:off x="7629205" y="2427138"/>
                <a:ext cx="175074" cy="17780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" name="Group 2"/>
            <p:cNvGrpSpPr/>
            <p:nvPr/>
          </p:nvGrpSpPr>
          <p:grpSpPr>
            <a:xfrm>
              <a:off x="7562385" y="1711104"/>
              <a:ext cx="696500" cy="654014"/>
              <a:chOff x="7253700" y="4016567"/>
              <a:chExt cx="696500" cy="654014"/>
            </a:xfrm>
          </p:grpSpPr>
          <p:sp>
            <p:nvSpPr>
              <p:cNvPr id="151" name="Rectangle 150"/>
              <p:cNvSpPr/>
              <p:nvPr/>
            </p:nvSpPr>
            <p:spPr>
              <a:xfrm rot="16200000">
                <a:off x="7077443" y="4254674"/>
                <a:ext cx="654012" cy="17780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2" name="TextBox 151"/>
              <p:cNvSpPr txBox="1"/>
              <p:nvPr/>
            </p:nvSpPr>
            <p:spPr>
              <a:xfrm>
                <a:off x="7253700" y="4117185"/>
                <a:ext cx="2540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x</a:t>
                </a:r>
                <a:endParaRPr lang="en-US" sz="2000" dirty="0"/>
              </a:p>
            </p:txBody>
          </p:sp>
          <p:sp>
            <p:nvSpPr>
              <p:cNvPr id="153" name="Rectangle 152"/>
              <p:cNvSpPr/>
              <p:nvPr/>
            </p:nvSpPr>
            <p:spPr>
              <a:xfrm rot="16200000">
                <a:off x="7306044" y="4254675"/>
                <a:ext cx="654012" cy="17780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4" name="TextBox 153"/>
              <p:cNvSpPr txBox="1"/>
              <p:nvPr/>
            </p:nvSpPr>
            <p:spPr>
              <a:xfrm>
                <a:off x="7482300" y="4117186"/>
                <a:ext cx="2540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x</a:t>
                </a:r>
                <a:endParaRPr lang="en-US" sz="2000" dirty="0"/>
              </a:p>
            </p:txBody>
          </p:sp>
          <p:sp>
            <p:nvSpPr>
              <p:cNvPr id="155" name="Rectangle 154"/>
              <p:cNvSpPr/>
              <p:nvPr/>
            </p:nvSpPr>
            <p:spPr>
              <a:xfrm rot="16200000">
                <a:off x="7527974" y="4254673"/>
                <a:ext cx="654012" cy="17780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6" name="TextBox 155"/>
              <p:cNvSpPr txBox="1"/>
              <p:nvPr/>
            </p:nvSpPr>
            <p:spPr>
              <a:xfrm>
                <a:off x="7696200" y="4107565"/>
                <a:ext cx="2540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x</a:t>
                </a:r>
                <a:endParaRPr lang="en-US" sz="2000" dirty="0"/>
              </a:p>
            </p:txBody>
          </p:sp>
        </p:grpSp>
      </p:grpSp>
      <p:sp>
        <p:nvSpPr>
          <p:cNvPr id="5" name="TextBox 4"/>
          <p:cNvSpPr txBox="1"/>
          <p:nvPr/>
        </p:nvSpPr>
        <p:spPr>
          <a:xfrm>
            <a:off x="6675600" y="1078185"/>
            <a:ext cx="66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x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7562385" y="1084614"/>
            <a:ext cx="66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+3</a:t>
            </a:r>
            <a:endParaRPr lang="en-US" sz="2400" dirty="0"/>
          </a:p>
        </p:txBody>
      </p:sp>
      <p:sp>
        <p:nvSpPr>
          <p:cNvPr id="161" name="TextBox 160"/>
          <p:cNvSpPr txBox="1"/>
          <p:nvPr/>
        </p:nvSpPr>
        <p:spPr>
          <a:xfrm>
            <a:off x="5715000" y="1802102"/>
            <a:ext cx="66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x</a:t>
            </a:r>
          </a:p>
        </p:txBody>
      </p:sp>
      <p:sp>
        <p:nvSpPr>
          <p:cNvPr id="162" name="TextBox 161"/>
          <p:cNvSpPr txBox="1"/>
          <p:nvPr/>
        </p:nvSpPr>
        <p:spPr>
          <a:xfrm>
            <a:off x="5726090" y="2474212"/>
            <a:ext cx="66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-2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848666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" grpId="0"/>
      <p:bldP spid="5" grpId="0"/>
      <p:bldP spid="160" grpId="0"/>
      <p:bldP spid="161" grpId="0"/>
      <p:bldP spid="16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Alternate Route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1830779" y="1768434"/>
                <a:ext cx="4191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i="1" dirty="0" smtClean="0">
                    <a:latin typeface="Cambria Math"/>
                  </a:rPr>
                  <a:t>Factor by Grouping </a:t>
                </a:r>
              </a:p>
              <a:p>
                <a:endParaRPr lang="en-US" sz="320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3200" b="0" i="1" smtClean="0">
                          <a:latin typeface="Cambria Math"/>
                        </a:rPr>
                        <m:t>+3</m:t>
                      </m:r>
                      <m:r>
                        <a:rPr lang="en-US" sz="3200" b="0" i="1" smtClean="0">
                          <a:latin typeface="Cambria Math"/>
                        </a:rPr>
                        <m:t>𝑥</m:t>
                      </m:r>
                      <m:r>
                        <a:rPr lang="en-US" sz="3200" b="0" i="1" smtClean="0">
                          <a:latin typeface="Cambria Math"/>
                        </a:rPr>
                        <m:t>−2</m:t>
                      </m:r>
                      <m:r>
                        <a:rPr lang="en-US" sz="3200" b="0" i="1" smtClean="0">
                          <a:latin typeface="Cambria Math"/>
                        </a:rPr>
                        <m:t>𝑥</m:t>
                      </m:r>
                      <m:r>
                        <a:rPr lang="en-US" sz="3200" b="0" i="1" smtClean="0">
                          <a:latin typeface="Cambria Math"/>
                        </a:rPr>
                        <m:t>−6</m:t>
                      </m:r>
                    </m:oMath>
                  </m:oMathPara>
                </a14:m>
                <a:endParaRPr lang="en-US" sz="3200" b="0" dirty="0" smtClean="0"/>
              </a:p>
              <a:p>
                <a:pPr algn="ctr"/>
                <a:r>
                  <a:rPr lang="en-US" sz="3200" dirty="0" smtClean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200" i="1">
                        <a:latin typeface="Cambria Math"/>
                      </a:rPr>
                      <m:t>+3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b="0" i="0" smtClean="0">
                        <a:latin typeface="Cambria Math"/>
                      </a:rPr>
                      <m:t>)</m:t>
                    </m:r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0" smtClean="0">
                            <a:latin typeface="Cambria Math"/>
                          </a:rPr>
                          <m:t>−2</m:t>
                        </m:r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/>
                          </a:rPr>
                          <m:t>x</m:t>
                        </m:r>
                        <m:r>
                          <a:rPr lang="en-US" sz="3200" b="0" i="0" smtClean="0">
                            <a:latin typeface="Cambria Math"/>
                          </a:rPr>
                          <m:t>−6</m:t>
                        </m:r>
                      </m:e>
                    </m:d>
                  </m:oMath>
                </a14:m>
                <a:endParaRPr lang="en-US" sz="3200" b="0" dirty="0" smtClean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/>
                        </a:rPr>
                        <m:t>𝑥</m:t>
                      </m:r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>
                              <a:latin typeface="Cambria Math"/>
                            </a:rPr>
                            <m:t>𝑥</m:t>
                          </m:r>
                          <m:r>
                            <a:rPr lang="en-US" sz="3200" i="1">
                              <a:latin typeface="Cambria Math"/>
                            </a:rPr>
                            <m:t>+3</m:t>
                          </m:r>
                        </m:e>
                      </m:d>
                      <m:r>
                        <a:rPr lang="en-US" sz="3200" b="0" i="1" smtClean="0">
                          <a:latin typeface="Cambria Math"/>
                        </a:rPr>
                        <m:t>−</m:t>
                      </m:r>
                      <m:r>
                        <a:rPr lang="en-US" sz="3200" i="1">
                          <a:latin typeface="Cambria Math"/>
                        </a:rPr>
                        <m:t>2</m:t>
                      </m:r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>
                              <a:latin typeface="Cambria Math"/>
                            </a:rPr>
                            <m:t>𝑥</m:t>
                          </m:r>
                          <m:r>
                            <a:rPr lang="en-US" sz="3200" i="1">
                              <a:latin typeface="Cambria Math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US" sz="3200" dirty="0" smtClean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/>
                        </a:rPr>
                        <m:t>(</m:t>
                      </m:r>
                      <m:r>
                        <a:rPr lang="en-US" sz="3200" i="1">
                          <a:latin typeface="Cambria Math"/>
                        </a:rPr>
                        <m:t>𝑥</m:t>
                      </m:r>
                      <m:r>
                        <a:rPr lang="en-US" sz="3200" b="0" i="1" smtClean="0">
                          <a:latin typeface="Cambria Math"/>
                        </a:rPr>
                        <m:t>−2)</m:t>
                      </m:r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>
                              <a:latin typeface="Cambria Math"/>
                            </a:rPr>
                            <m:t>𝑥</m:t>
                          </m:r>
                          <m:r>
                            <a:rPr lang="en-US" sz="3200" i="1">
                              <a:latin typeface="Cambria Math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0779" y="1768434"/>
                <a:ext cx="4191000" cy="3046988"/>
              </a:xfrm>
              <a:prstGeom prst="rect">
                <a:avLst/>
              </a:prstGeom>
              <a:blipFill rotWithShape="1">
                <a:blip r:embed="rId2"/>
                <a:stretch>
                  <a:fillRect l="-3634" t="-26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46128599"/>
                  </p:ext>
                </p:extLst>
              </p:nvPr>
            </p:nvGraphicFramePr>
            <p:xfrm>
              <a:off x="6164489" y="333031"/>
              <a:ext cx="2819400" cy="21336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39800"/>
                    <a:gridCol w="939800"/>
                    <a:gridCol w="939800"/>
                  </a:tblGrid>
                  <a:tr h="704676">
                    <a:tc>
                      <a:txBody>
                        <a:bodyPr/>
                        <a:lstStyle/>
                        <a:p>
                          <a:pPr algn="ctr"/>
                          <a:endParaRPr lang="en-US" sz="2800" dirty="0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</a:tr>
                  <a:tr h="714462">
                    <a:tc>
                      <a:txBody>
                        <a:bodyPr/>
                        <a:lstStyle/>
                        <a:p>
                          <a:pPr algn="ctr"/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dirty="0" smtClean="0">
                              <a:solidFill>
                                <a:srgbClr val="0070C0"/>
                              </a:solidFill>
                            </a:rPr>
                            <a:t>x</a:t>
                          </a:r>
                          <a:r>
                            <a:rPr lang="en-US" sz="2800" baseline="30000" dirty="0" smtClean="0">
                              <a:solidFill>
                                <a:srgbClr val="0070C0"/>
                              </a:solidFill>
                            </a:rPr>
                            <a:t>2</a:t>
                          </a:r>
                          <a:endParaRPr lang="en-US" sz="2800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8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−</m:t>
                              </m:r>
                            </m:oMath>
                          </a14:m>
                          <a:r>
                            <a:rPr lang="en-US" sz="2800" dirty="0" smtClean="0">
                              <a:solidFill>
                                <a:srgbClr val="FF0000"/>
                              </a:solidFill>
                            </a:rPr>
                            <a:t> 2x</a:t>
                          </a:r>
                          <a:endParaRPr lang="en-US" sz="28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714462">
                    <a:tc>
                      <a:txBody>
                        <a:bodyPr/>
                        <a:lstStyle/>
                        <a:p>
                          <a:pPr algn="ctr"/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dirty="0" smtClean="0">
                              <a:solidFill>
                                <a:srgbClr val="00B050"/>
                              </a:solidFill>
                            </a:rPr>
                            <a:t>+ 3x</a:t>
                          </a:r>
                          <a:endParaRPr lang="en-US" sz="28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dirty="0" smtClean="0">
                              <a:solidFill>
                                <a:srgbClr val="FFC000"/>
                              </a:solidFill>
                            </a:rPr>
                            <a:t>+ 6</a:t>
                          </a:r>
                          <a:endParaRPr lang="en-US" sz="2800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2546128599"/>
                  </p:ext>
                </p:extLst>
              </p:nvPr>
            </p:nvGraphicFramePr>
            <p:xfrm>
              <a:off x="6164489" y="333031"/>
              <a:ext cx="2819400" cy="21336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39800"/>
                    <a:gridCol w="939800"/>
                    <a:gridCol w="939800"/>
                  </a:tblGrid>
                  <a:tr h="704676">
                    <a:tc>
                      <a:txBody>
                        <a:bodyPr/>
                        <a:lstStyle/>
                        <a:p>
                          <a:pPr algn="ctr"/>
                          <a:endParaRPr lang="en-US" sz="2800" dirty="0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</a:tr>
                  <a:tr h="714462">
                    <a:tc>
                      <a:txBody>
                        <a:bodyPr/>
                        <a:lstStyle/>
                        <a:p>
                          <a:pPr algn="ctr"/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dirty="0" smtClean="0">
                              <a:solidFill>
                                <a:srgbClr val="0070C0"/>
                              </a:solidFill>
                            </a:rPr>
                            <a:t>x</a:t>
                          </a:r>
                          <a:r>
                            <a:rPr lang="en-US" sz="2800" baseline="30000" dirty="0" smtClean="0">
                              <a:solidFill>
                                <a:srgbClr val="0070C0"/>
                              </a:solidFill>
                            </a:rPr>
                            <a:t>2</a:t>
                          </a:r>
                          <a:endParaRPr lang="en-US" sz="2800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200649" t="-100000" b="-100000"/>
                          </a:stretch>
                        </a:blipFill>
                      </a:tcPr>
                    </a:tc>
                  </a:tr>
                  <a:tr h="714462">
                    <a:tc>
                      <a:txBody>
                        <a:bodyPr/>
                        <a:lstStyle/>
                        <a:p>
                          <a:pPr algn="ctr"/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dirty="0" smtClean="0">
                              <a:solidFill>
                                <a:srgbClr val="00B050"/>
                              </a:solidFill>
                            </a:rPr>
                            <a:t>+ 3x</a:t>
                          </a:r>
                          <a:endParaRPr lang="en-US" sz="28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dirty="0" smtClean="0">
                              <a:solidFill>
                                <a:srgbClr val="FFC000"/>
                              </a:solidFill>
                            </a:rPr>
                            <a:t>+ 6</a:t>
                          </a:r>
                          <a:endParaRPr lang="en-US" sz="2800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TextBox 4"/>
          <p:cNvSpPr txBox="1"/>
          <p:nvPr/>
        </p:nvSpPr>
        <p:spPr>
          <a:xfrm>
            <a:off x="7313940" y="411286"/>
            <a:ext cx="55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?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8146554" y="399756"/>
            <a:ext cx="55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?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363565" y="1165490"/>
            <a:ext cx="55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65894" y="1822422"/>
            <a:ext cx="55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xmlns="" val="243476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62000" y="16825"/>
            <a:ext cx="7772400" cy="5140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2000" b="0" smtClean="0">
                <a:solidFill>
                  <a:prstClr val="black"/>
                </a:solidFill>
                <a:ea typeface="+mn-ea"/>
                <a:cs typeface="+mn-cs"/>
              </a:rPr>
              <a:t>Factoring Polynomials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90600" y="990600"/>
            <a:ext cx="381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You Try!</a:t>
            </a:r>
            <a:endParaRPr lang="en-US" sz="36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194159" y="2133600"/>
                <a:ext cx="4572000" cy="784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b="1" i="1" smtClean="0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4400" b="1" i="1" smtClean="0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4400" b="1" i="1" smtClean="0">
                          <a:latin typeface="Cambria Math"/>
                        </a:rPr>
                        <m:t>−</m:t>
                      </m:r>
                      <m:r>
                        <a:rPr lang="en-US" sz="4400" b="1" i="1" smtClean="0">
                          <a:latin typeface="Cambria Math"/>
                        </a:rPr>
                        <m:t>𝟗</m:t>
                      </m:r>
                    </m:oMath>
                  </m:oMathPara>
                </a14:m>
                <a:endParaRPr lang="en-US" sz="4400" b="1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159" y="2133600"/>
                <a:ext cx="4572000" cy="78476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Box 6"/>
              <p:cNvSpPr txBox="1"/>
              <p:nvPr/>
            </p:nvSpPr>
            <p:spPr>
              <a:xfrm>
                <a:off x="1074119" y="3048000"/>
                <a:ext cx="28120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/>
                        </a:rPr>
                        <m:t>(</m:t>
                      </m:r>
                      <m:r>
                        <a:rPr lang="en-US" sz="3200" b="1" i="1" smtClean="0">
                          <a:latin typeface="Cambria Math"/>
                        </a:rPr>
                        <m:t>𝒙</m:t>
                      </m:r>
                      <m:r>
                        <a:rPr lang="en-US" sz="3200" b="1" i="1" smtClean="0">
                          <a:latin typeface="Cambria Math"/>
                        </a:rPr>
                        <m:t>−</m:t>
                      </m:r>
                      <m:r>
                        <a:rPr lang="en-US" sz="3200" b="1" i="1" smtClean="0">
                          <a:latin typeface="Cambria Math"/>
                        </a:rPr>
                        <m:t>𝟑</m:t>
                      </m:r>
                      <m:r>
                        <a:rPr lang="en-US" sz="3200" b="1" i="1" smtClean="0">
                          <a:latin typeface="Cambria Math"/>
                        </a:rPr>
                        <m:t>)(</m:t>
                      </m:r>
                      <m:r>
                        <a:rPr lang="en-US" sz="3200" b="1" i="1" smtClean="0">
                          <a:latin typeface="Cambria Math"/>
                        </a:rPr>
                        <m:t>𝒙</m:t>
                      </m:r>
                      <m:r>
                        <a:rPr lang="en-US" sz="3200" b="1" i="1" smtClean="0">
                          <a:latin typeface="Cambria Math"/>
                        </a:rPr>
                        <m:t>+</m:t>
                      </m:r>
                      <m:r>
                        <a:rPr lang="en-US" sz="3200" b="1" i="1" smtClean="0">
                          <a:latin typeface="Cambria Math"/>
                        </a:rPr>
                        <m:t>𝟑</m:t>
                      </m:r>
                      <m:r>
                        <a:rPr lang="en-US" sz="3200" b="1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4119" y="3048000"/>
                <a:ext cx="2812081" cy="5847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4419600" y="2257295"/>
                <a:ext cx="4572000" cy="784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b="1" i="1" smtClean="0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4400" b="1" i="1" smtClean="0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4400" b="1" i="1" smtClean="0">
                          <a:latin typeface="Cambria Math"/>
                        </a:rPr>
                        <m:t>+</m:t>
                      </m:r>
                      <m:r>
                        <a:rPr lang="en-US" sz="4400" b="1" i="1" smtClean="0">
                          <a:latin typeface="Cambria Math"/>
                        </a:rPr>
                        <m:t>𝟐</m:t>
                      </m:r>
                      <m:r>
                        <a:rPr lang="en-US" sz="4400" b="1" i="1" smtClean="0">
                          <a:latin typeface="Cambria Math"/>
                        </a:rPr>
                        <m:t>𝒙</m:t>
                      </m:r>
                      <m:r>
                        <a:rPr lang="en-US" sz="4400" b="1" i="1" smtClean="0">
                          <a:latin typeface="Cambria Math"/>
                        </a:rPr>
                        <m:t>−</m:t>
                      </m:r>
                      <m:r>
                        <a:rPr lang="en-US" sz="4400" b="1" i="1" smtClean="0">
                          <a:latin typeface="Cambria Math"/>
                        </a:rPr>
                        <m:t>𝟖</m:t>
                      </m:r>
                    </m:oMath>
                  </m:oMathPara>
                </a14:m>
                <a:endParaRPr lang="en-US" sz="4400" b="1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2257295"/>
                <a:ext cx="4572000" cy="78476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TextBox 7"/>
              <p:cNvSpPr txBox="1"/>
              <p:nvPr/>
            </p:nvSpPr>
            <p:spPr>
              <a:xfrm>
                <a:off x="5312225" y="3042062"/>
                <a:ext cx="28120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/>
                        </a:rPr>
                        <m:t>(</m:t>
                      </m:r>
                      <m:r>
                        <a:rPr lang="en-US" sz="3200" b="1" i="1" smtClean="0">
                          <a:latin typeface="Cambria Math"/>
                        </a:rPr>
                        <m:t>𝒙</m:t>
                      </m:r>
                      <m:r>
                        <a:rPr lang="en-US" sz="3200" b="1" i="1" smtClean="0">
                          <a:latin typeface="Cambria Math"/>
                        </a:rPr>
                        <m:t>−</m:t>
                      </m:r>
                      <m:r>
                        <a:rPr lang="en-US" sz="3200" b="1" i="1" smtClean="0">
                          <a:latin typeface="Cambria Math"/>
                        </a:rPr>
                        <m:t>𝟐</m:t>
                      </m:r>
                      <m:r>
                        <a:rPr lang="en-US" sz="3200" b="1" i="1" smtClean="0">
                          <a:latin typeface="Cambria Math"/>
                        </a:rPr>
                        <m:t>)(</m:t>
                      </m:r>
                      <m:r>
                        <a:rPr lang="en-US" sz="3200" b="1" i="1" smtClean="0">
                          <a:latin typeface="Cambria Math"/>
                        </a:rPr>
                        <m:t>𝒙</m:t>
                      </m:r>
                      <m:r>
                        <a:rPr lang="en-US" sz="3200" b="1" i="1" smtClean="0">
                          <a:latin typeface="Cambria Math"/>
                        </a:rPr>
                        <m:t>+</m:t>
                      </m:r>
                      <m:r>
                        <a:rPr lang="en-US" sz="3200" b="1" i="1" smtClean="0">
                          <a:latin typeface="Cambria Math"/>
                        </a:rPr>
                        <m:t>𝟒</m:t>
                      </m:r>
                      <m:r>
                        <a:rPr lang="en-US" sz="3200" b="1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2225" y="3042062"/>
                <a:ext cx="2812081" cy="58477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TextBox 8"/>
              <p:cNvSpPr txBox="1"/>
              <p:nvPr/>
            </p:nvSpPr>
            <p:spPr>
              <a:xfrm>
                <a:off x="5299559" y="3042062"/>
                <a:ext cx="28120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/>
                        </a:rPr>
                        <m:t>(</m:t>
                      </m:r>
                      <m:r>
                        <a:rPr lang="en-US" sz="3200" b="1" i="1" smtClean="0">
                          <a:latin typeface="Cambria Math"/>
                        </a:rPr>
                        <m:t>𝒙</m:t>
                      </m:r>
                      <m:r>
                        <a:rPr lang="en-US" sz="3200" b="1" i="1" smtClean="0">
                          <a:latin typeface="Cambria Math"/>
                        </a:rPr>
                        <m:t>−</m:t>
                      </m:r>
                      <m:r>
                        <a:rPr lang="en-US" sz="3200" b="1" i="1" smtClean="0">
                          <a:latin typeface="Cambria Math"/>
                        </a:rPr>
                        <m:t>𝟐</m:t>
                      </m:r>
                      <m:r>
                        <a:rPr lang="en-US" sz="3200" b="1" i="1" smtClean="0">
                          <a:latin typeface="Cambria Math"/>
                        </a:rPr>
                        <m:t>)(</m:t>
                      </m:r>
                      <m:r>
                        <a:rPr lang="en-US" sz="3200" b="1" i="1" smtClean="0">
                          <a:latin typeface="Cambria Math"/>
                        </a:rPr>
                        <m:t>𝒙</m:t>
                      </m:r>
                      <m:r>
                        <a:rPr lang="en-US" sz="3200" b="1" i="1" smtClean="0">
                          <a:latin typeface="Cambria Math"/>
                        </a:rPr>
                        <m:t>+</m:t>
                      </m:r>
                      <m:r>
                        <a:rPr lang="en-US" sz="3200" b="1" i="1" smtClean="0">
                          <a:latin typeface="Cambria Math"/>
                        </a:rPr>
                        <m:t>𝟒</m:t>
                      </m:r>
                      <m:r>
                        <a:rPr lang="en-US" sz="3200" b="1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9559" y="3042062"/>
                <a:ext cx="2812081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9796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62000" y="3090759"/>
            <a:ext cx="1736692" cy="3005241"/>
            <a:chOff x="762000" y="3090759"/>
            <a:chExt cx="1736692" cy="3005241"/>
          </a:xfrm>
        </p:grpSpPr>
        <p:sp>
          <p:nvSpPr>
            <p:cNvPr id="170" name="Rectangle 169"/>
            <p:cNvSpPr/>
            <p:nvPr/>
          </p:nvSpPr>
          <p:spPr>
            <a:xfrm>
              <a:off x="762000" y="3986199"/>
              <a:ext cx="1736692" cy="21098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grpSp>
          <p:nvGrpSpPr>
            <p:cNvPr id="99" name="Group 98"/>
            <p:cNvGrpSpPr/>
            <p:nvPr/>
          </p:nvGrpSpPr>
          <p:grpSpPr>
            <a:xfrm>
              <a:off x="1001566" y="4001815"/>
              <a:ext cx="990600" cy="584775"/>
              <a:chOff x="4953000" y="1259418"/>
              <a:chExt cx="990600" cy="584775"/>
            </a:xfrm>
            <a:solidFill>
              <a:srgbClr val="00B050"/>
            </a:solidFill>
          </p:grpSpPr>
          <p:sp>
            <p:nvSpPr>
              <p:cNvPr id="100" name="Rectangle 99"/>
              <p:cNvSpPr/>
              <p:nvPr/>
            </p:nvSpPr>
            <p:spPr>
              <a:xfrm>
                <a:off x="4953000" y="1464129"/>
                <a:ext cx="990600" cy="266700"/>
              </a:xfrm>
              <a:prstGeom prst="rect">
                <a:avLst/>
              </a:prstGeom>
              <a:grp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5232715" y="1259418"/>
                <a:ext cx="533400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solidFill>
                      <a:prstClr val="black"/>
                    </a:solidFill>
                  </a:rPr>
                  <a:t>x</a:t>
                </a:r>
                <a:endParaRPr lang="en-US" sz="320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11" name="Group 110"/>
            <p:cNvGrpSpPr/>
            <p:nvPr/>
          </p:nvGrpSpPr>
          <p:grpSpPr>
            <a:xfrm>
              <a:off x="1002592" y="4368956"/>
              <a:ext cx="990600" cy="584775"/>
              <a:chOff x="4953000" y="1259418"/>
              <a:chExt cx="990600" cy="584775"/>
            </a:xfrm>
            <a:solidFill>
              <a:srgbClr val="00B050"/>
            </a:solidFill>
          </p:grpSpPr>
          <p:sp>
            <p:nvSpPr>
              <p:cNvPr id="112" name="Rectangle 111"/>
              <p:cNvSpPr/>
              <p:nvPr/>
            </p:nvSpPr>
            <p:spPr>
              <a:xfrm>
                <a:off x="4953000" y="1464129"/>
                <a:ext cx="990600" cy="266700"/>
              </a:xfrm>
              <a:prstGeom prst="rect">
                <a:avLst/>
              </a:prstGeom>
              <a:grp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3" name="TextBox 112"/>
              <p:cNvSpPr txBox="1"/>
              <p:nvPr/>
            </p:nvSpPr>
            <p:spPr>
              <a:xfrm>
                <a:off x="5232715" y="1259418"/>
                <a:ext cx="533400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solidFill>
                      <a:prstClr val="black"/>
                    </a:solidFill>
                  </a:rPr>
                  <a:t>x</a:t>
                </a:r>
                <a:endParaRPr lang="en-US" sz="320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14" name="Group 113"/>
            <p:cNvGrpSpPr/>
            <p:nvPr/>
          </p:nvGrpSpPr>
          <p:grpSpPr>
            <a:xfrm rot="5400000">
              <a:off x="1647417" y="3319359"/>
              <a:ext cx="990600" cy="533400"/>
              <a:chOff x="4953000" y="1392964"/>
              <a:chExt cx="990600" cy="533400"/>
            </a:xfrm>
            <a:solidFill>
              <a:srgbClr val="00B050"/>
            </a:solidFill>
          </p:grpSpPr>
          <p:sp>
            <p:nvSpPr>
              <p:cNvPr id="115" name="Rectangle 114"/>
              <p:cNvSpPr/>
              <p:nvPr/>
            </p:nvSpPr>
            <p:spPr>
              <a:xfrm>
                <a:off x="4953000" y="1464129"/>
                <a:ext cx="990600" cy="266700"/>
              </a:xfrm>
              <a:prstGeom prst="rect">
                <a:avLst/>
              </a:prstGeom>
              <a:grp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6" name="TextBox 115"/>
              <p:cNvSpPr txBox="1"/>
              <p:nvPr/>
            </p:nvSpPr>
            <p:spPr>
              <a:xfrm rot="5400000">
                <a:off x="5220840" y="1367276"/>
                <a:ext cx="533400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solidFill>
                      <a:prstClr val="black"/>
                    </a:solidFill>
                  </a:rPr>
                  <a:t>x</a:t>
                </a:r>
                <a:endParaRPr lang="en-US" sz="3200" dirty="0">
                  <a:solidFill>
                    <a:prstClr val="black"/>
                  </a:solidFill>
                </a:endParaRPr>
              </a:p>
            </p:txBody>
          </p:sp>
        </p:grp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2"/>
              <p:cNvSpPr/>
              <p:nvPr/>
            </p:nvSpPr>
            <p:spPr>
              <a:xfrm>
                <a:off x="1203129" y="585864"/>
                <a:ext cx="2779864" cy="6588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6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b="1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3600" b="1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3600" b="1" i="1" smtClean="0">
                          <a:solidFill>
                            <a:prstClr val="black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3600" b="1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𝟑</m:t>
                      </m:r>
                      <m:r>
                        <a:rPr lang="en-US" sz="3600" b="1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𝒙</m:t>
                      </m:r>
                      <m:r>
                        <a:rPr lang="en-US" sz="3600" b="1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3600" b="1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𝟒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3129" y="585864"/>
                <a:ext cx="2779864" cy="658898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1217640" y="1603308"/>
            <a:ext cx="990600" cy="990600"/>
            <a:chOff x="2256559" y="2213046"/>
            <a:chExt cx="990600" cy="990600"/>
          </a:xfrm>
        </p:grpSpPr>
        <p:sp>
          <p:nvSpPr>
            <p:cNvPr id="5" name="Rectangle 4"/>
            <p:cNvSpPr/>
            <p:nvPr/>
          </p:nvSpPr>
          <p:spPr>
            <a:xfrm>
              <a:off x="2256559" y="2213046"/>
              <a:ext cx="990600" cy="990600"/>
            </a:xfrm>
            <a:prstGeom prst="rect">
              <a:avLst/>
            </a:prstGeom>
            <a:solidFill>
              <a:srgbClr val="1557DB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561359" y="2390271"/>
              <a:ext cx="533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prstClr val="black"/>
                  </a:solidFill>
                </a:rPr>
                <a:t>x</a:t>
              </a:r>
              <a:r>
                <a:rPr lang="en-US" sz="3200" baseline="30000" dirty="0" smtClean="0">
                  <a:solidFill>
                    <a:prstClr val="black"/>
                  </a:solidFill>
                </a:rPr>
                <a:t>2</a:t>
              </a:r>
              <a:endParaRPr lang="en-US" sz="32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702278" y="1459011"/>
            <a:ext cx="457200" cy="461665"/>
            <a:chOff x="4857749" y="2809361"/>
            <a:chExt cx="457200" cy="461665"/>
          </a:xfrm>
          <a:solidFill>
            <a:srgbClr val="FFFF00"/>
          </a:solidFill>
        </p:grpSpPr>
        <p:sp>
          <p:nvSpPr>
            <p:cNvPr id="24" name="Rectangle 23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857749" y="2809361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prstClr val="black"/>
                  </a:solidFill>
                </a:rPr>
                <a:t>-1</a:t>
              </a:r>
              <a:endParaRPr lang="en-US" sz="24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083279" y="1468492"/>
            <a:ext cx="457200" cy="461665"/>
            <a:chOff x="4857750" y="2818842"/>
            <a:chExt cx="457200" cy="461665"/>
          </a:xfrm>
          <a:solidFill>
            <a:srgbClr val="FFFF00"/>
          </a:solidFill>
        </p:grpSpPr>
        <p:sp>
          <p:nvSpPr>
            <p:cNvPr id="27" name="Rectangle 26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857750" y="2818842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prstClr val="black"/>
                  </a:solidFill>
                </a:rPr>
                <a:t>-1</a:t>
              </a:r>
              <a:endParaRPr lang="en-US" sz="24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684441" y="1845585"/>
            <a:ext cx="457200" cy="461665"/>
            <a:chOff x="4839912" y="2819400"/>
            <a:chExt cx="457200" cy="461665"/>
          </a:xfrm>
          <a:solidFill>
            <a:srgbClr val="FFFF00"/>
          </a:solidFill>
        </p:grpSpPr>
        <p:sp>
          <p:nvSpPr>
            <p:cNvPr id="30" name="Rectangle 29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839912" y="2819400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prstClr val="black"/>
                  </a:solidFill>
                </a:rPr>
                <a:t>-1</a:t>
              </a:r>
              <a:endParaRPr lang="en-US" sz="24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4079252" y="1852789"/>
            <a:ext cx="457200" cy="461665"/>
            <a:chOff x="4845875" y="2826604"/>
            <a:chExt cx="457200" cy="461665"/>
          </a:xfrm>
          <a:solidFill>
            <a:srgbClr val="FFFF00"/>
          </a:solidFill>
        </p:grpSpPr>
        <p:sp>
          <p:nvSpPr>
            <p:cNvPr id="33" name="Rectangle 32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845875" y="2826604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prstClr val="black"/>
                  </a:solidFill>
                </a:rPr>
                <a:t>-1</a:t>
              </a:r>
              <a:endParaRPr lang="en-US" sz="2400" dirty="0">
                <a:solidFill>
                  <a:prstClr val="black"/>
                </a:solidFill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4962901" y="1023566"/>
            <a:ext cx="35940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prstClr val="black"/>
                </a:solidFill>
              </a:rPr>
              <a:t>Now try to arrange them to make a rectangle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53" name="Title 1"/>
          <p:cNvSpPr txBox="1">
            <a:spLocks/>
          </p:cNvSpPr>
          <p:nvPr/>
        </p:nvSpPr>
        <p:spPr>
          <a:xfrm>
            <a:off x="762000" y="16825"/>
            <a:ext cx="7772400" cy="5140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2000" b="0" smtClean="0">
                <a:solidFill>
                  <a:prstClr val="black"/>
                </a:solidFill>
              </a:rPr>
              <a:t>Factoring Polynomials</a:t>
            </a:r>
            <a:endParaRPr lang="en-US" dirty="0">
              <a:solidFill>
                <a:prstClr val="black"/>
              </a:solidFill>
            </a:endParaRPr>
          </a:p>
        </p:txBody>
      </p:sp>
      <p:grpSp>
        <p:nvGrpSpPr>
          <p:cNvPr id="54" name="Group 53"/>
          <p:cNvGrpSpPr/>
          <p:nvPr/>
        </p:nvGrpSpPr>
        <p:grpSpPr>
          <a:xfrm>
            <a:off x="986339" y="3102370"/>
            <a:ext cx="990600" cy="990600"/>
            <a:chOff x="2256559" y="2213046"/>
            <a:chExt cx="990600" cy="990600"/>
          </a:xfrm>
        </p:grpSpPr>
        <p:sp>
          <p:nvSpPr>
            <p:cNvPr id="55" name="Rectangle 54"/>
            <p:cNvSpPr/>
            <p:nvPr/>
          </p:nvSpPr>
          <p:spPr>
            <a:xfrm>
              <a:off x="2256559" y="2213046"/>
              <a:ext cx="990600" cy="990600"/>
            </a:xfrm>
            <a:prstGeom prst="rect">
              <a:avLst/>
            </a:prstGeom>
            <a:solidFill>
              <a:srgbClr val="1557DB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2561359" y="2390271"/>
              <a:ext cx="533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prstClr val="black"/>
                  </a:solidFill>
                </a:rPr>
                <a:t>x</a:t>
              </a:r>
              <a:r>
                <a:rPr lang="en-US" sz="3200" baseline="30000" dirty="0" smtClean="0">
                  <a:solidFill>
                    <a:prstClr val="black"/>
                  </a:solidFill>
                </a:rPr>
                <a:t>2</a:t>
              </a:r>
              <a:endParaRPr lang="en-US" sz="32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1981929" y="4081359"/>
            <a:ext cx="457200" cy="461665"/>
            <a:chOff x="4857749" y="2809361"/>
            <a:chExt cx="457200" cy="461665"/>
          </a:xfrm>
          <a:solidFill>
            <a:srgbClr val="FFFF00"/>
          </a:solidFill>
        </p:grpSpPr>
        <p:sp>
          <p:nvSpPr>
            <p:cNvPr id="58" name="Rectangle 57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857749" y="2809361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prstClr val="black"/>
                  </a:solidFill>
                </a:rPr>
                <a:t>-1</a:t>
              </a:r>
              <a:endParaRPr lang="en-US" sz="24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2362930" y="4090840"/>
            <a:ext cx="457200" cy="461665"/>
            <a:chOff x="4857750" y="2818842"/>
            <a:chExt cx="457200" cy="461665"/>
          </a:xfrm>
          <a:solidFill>
            <a:srgbClr val="FFFF00"/>
          </a:solidFill>
        </p:grpSpPr>
        <p:sp>
          <p:nvSpPr>
            <p:cNvPr id="61" name="Rectangle 60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857750" y="2818842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prstClr val="black"/>
                  </a:solidFill>
                </a:rPr>
                <a:t>-1</a:t>
              </a:r>
              <a:endParaRPr lang="en-US" sz="24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1964092" y="4467933"/>
            <a:ext cx="457200" cy="461665"/>
            <a:chOff x="4839912" y="2819400"/>
            <a:chExt cx="457200" cy="461665"/>
          </a:xfrm>
          <a:solidFill>
            <a:srgbClr val="FFFF00"/>
          </a:solidFill>
        </p:grpSpPr>
        <p:sp>
          <p:nvSpPr>
            <p:cNvPr id="64" name="Rectangle 63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839912" y="2819400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prstClr val="black"/>
                  </a:solidFill>
                </a:rPr>
                <a:t>-1</a:t>
              </a:r>
              <a:endParaRPr lang="en-US" sz="24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2358903" y="4475137"/>
            <a:ext cx="457200" cy="461665"/>
            <a:chOff x="4845875" y="2826604"/>
            <a:chExt cx="457200" cy="461665"/>
          </a:xfrm>
          <a:solidFill>
            <a:srgbClr val="FFFF00"/>
          </a:solidFill>
        </p:grpSpPr>
        <p:sp>
          <p:nvSpPr>
            <p:cNvPr id="67" name="Rectangle 66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4845875" y="2826604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prstClr val="black"/>
                  </a:solidFill>
                </a:rPr>
                <a:t>-1</a:t>
              </a:r>
              <a:endParaRPr lang="en-US" sz="24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4998041" y="3321591"/>
            <a:ext cx="990600" cy="990600"/>
            <a:chOff x="2256559" y="2213046"/>
            <a:chExt cx="990600" cy="990600"/>
          </a:xfrm>
        </p:grpSpPr>
        <p:sp>
          <p:nvSpPr>
            <p:cNvPr id="76" name="Rectangle 75"/>
            <p:cNvSpPr/>
            <p:nvPr/>
          </p:nvSpPr>
          <p:spPr>
            <a:xfrm>
              <a:off x="2256559" y="2213046"/>
              <a:ext cx="990600" cy="990600"/>
            </a:xfrm>
            <a:prstGeom prst="rect">
              <a:avLst/>
            </a:prstGeom>
            <a:solidFill>
              <a:srgbClr val="1557DB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2561359" y="2390271"/>
              <a:ext cx="533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prstClr val="black"/>
                  </a:solidFill>
                </a:rPr>
                <a:t>x</a:t>
              </a:r>
              <a:r>
                <a:rPr lang="en-US" sz="3200" baseline="30000" dirty="0" smtClean="0">
                  <a:solidFill>
                    <a:prstClr val="black"/>
                  </a:solidFill>
                </a:rPr>
                <a:t>2</a:t>
              </a:r>
              <a:endParaRPr lang="en-US" sz="32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5993631" y="4300580"/>
            <a:ext cx="457200" cy="461665"/>
            <a:chOff x="4857749" y="2809361"/>
            <a:chExt cx="457200" cy="461665"/>
          </a:xfrm>
          <a:solidFill>
            <a:srgbClr val="FFFF00"/>
          </a:solidFill>
        </p:grpSpPr>
        <p:sp>
          <p:nvSpPr>
            <p:cNvPr id="79" name="Rectangle 78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4857749" y="2809361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prstClr val="black"/>
                  </a:solidFill>
                </a:rPr>
                <a:t>-1</a:t>
              </a:r>
              <a:endParaRPr lang="en-US" sz="24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6374632" y="4310061"/>
            <a:ext cx="457200" cy="461665"/>
            <a:chOff x="4857750" y="2818842"/>
            <a:chExt cx="457200" cy="461665"/>
          </a:xfrm>
          <a:solidFill>
            <a:srgbClr val="FFFF00"/>
          </a:solidFill>
        </p:grpSpPr>
        <p:sp>
          <p:nvSpPr>
            <p:cNvPr id="82" name="Rectangle 81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4857750" y="2818842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prstClr val="black"/>
                  </a:solidFill>
                </a:rPr>
                <a:t>-1</a:t>
              </a:r>
              <a:endParaRPr lang="en-US" sz="24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7058312" y="4306862"/>
            <a:ext cx="457200" cy="461665"/>
            <a:chOff x="4851787" y="2811912"/>
            <a:chExt cx="457200" cy="461665"/>
          </a:xfrm>
          <a:solidFill>
            <a:srgbClr val="FFFF00"/>
          </a:solidFill>
        </p:grpSpPr>
        <p:sp>
          <p:nvSpPr>
            <p:cNvPr id="91" name="Rectangle 90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4851787" y="2811912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prstClr val="black"/>
                  </a:solidFill>
                </a:rPr>
                <a:t>-1</a:t>
              </a:r>
              <a:endParaRPr lang="en-US" sz="24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6715597" y="4310758"/>
            <a:ext cx="457200" cy="461665"/>
            <a:chOff x="4850575" y="2817602"/>
            <a:chExt cx="457200" cy="461665"/>
          </a:xfrm>
          <a:solidFill>
            <a:srgbClr val="FFFF00"/>
          </a:solidFill>
        </p:grpSpPr>
        <p:sp>
          <p:nvSpPr>
            <p:cNvPr id="94" name="Rectangle 93"/>
            <p:cNvSpPr/>
            <p:nvPr/>
          </p:nvSpPr>
          <p:spPr>
            <a:xfrm rot="16200000">
              <a:off x="4953762" y="2915086"/>
              <a:ext cx="265176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4850575" y="2817602"/>
              <a:ext cx="457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prstClr val="black"/>
                  </a:solidFill>
                </a:rPr>
                <a:t>-1</a:t>
              </a:r>
              <a:endParaRPr lang="en-US" sz="2400" dirty="0">
                <a:solidFill>
                  <a:prstClr val="black"/>
                </a:solidFill>
              </a:endParaRPr>
            </a:p>
          </p:txBody>
        </p:sp>
      </p:grpSp>
      <p:cxnSp>
        <p:nvCxnSpPr>
          <p:cNvPr id="103" name="Straight Connector 102"/>
          <p:cNvCxnSpPr/>
          <p:nvPr/>
        </p:nvCxnSpPr>
        <p:spPr>
          <a:xfrm>
            <a:off x="798322" y="2834244"/>
            <a:ext cx="816799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Box 170"/>
          <p:cNvSpPr txBox="1"/>
          <p:nvPr/>
        </p:nvSpPr>
        <p:spPr>
          <a:xfrm>
            <a:off x="5131320" y="5015633"/>
            <a:ext cx="3672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When you have an even number of x’s missing use zero pairs</a:t>
            </a:r>
            <a:endParaRPr lang="en-US" dirty="0">
              <a:solidFill>
                <a:prstClr val="black"/>
              </a:solidFill>
            </a:endParaRPr>
          </a:p>
        </p:txBody>
      </p:sp>
      <p:grpSp>
        <p:nvGrpSpPr>
          <p:cNvPr id="105" name="Group 104"/>
          <p:cNvGrpSpPr/>
          <p:nvPr/>
        </p:nvGrpSpPr>
        <p:grpSpPr>
          <a:xfrm rot="5400000">
            <a:off x="2406403" y="1806111"/>
            <a:ext cx="990600" cy="533400"/>
            <a:chOff x="4953000" y="1392964"/>
            <a:chExt cx="990600" cy="533400"/>
          </a:xfrm>
          <a:solidFill>
            <a:srgbClr val="00B050"/>
          </a:solidFill>
        </p:grpSpPr>
        <p:sp>
          <p:nvSpPr>
            <p:cNvPr id="106" name="Rectangle 105"/>
            <p:cNvSpPr/>
            <p:nvPr/>
          </p:nvSpPr>
          <p:spPr>
            <a:xfrm>
              <a:off x="4953000" y="1464129"/>
              <a:ext cx="990600" cy="266700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 rot="5400000">
              <a:off x="5220840" y="1367276"/>
              <a:ext cx="5334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prstClr val="black"/>
                  </a:solidFill>
                </a:rPr>
                <a:t>x</a:t>
              </a:r>
              <a:endParaRPr lang="en-US" sz="32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303157" y="1577620"/>
            <a:ext cx="1188275" cy="990600"/>
            <a:chOff x="2303157" y="1577620"/>
            <a:chExt cx="1188275" cy="990600"/>
          </a:xfrm>
        </p:grpSpPr>
        <p:grpSp>
          <p:nvGrpSpPr>
            <p:cNvPr id="10" name="Group 9"/>
            <p:cNvGrpSpPr/>
            <p:nvPr/>
          </p:nvGrpSpPr>
          <p:grpSpPr>
            <a:xfrm rot="5400000">
              <a:off x="2074557" y="1806220"/>
              <a:ext cx="990600" cy="533400"/>
              <a:chOff x="4953000" y="1392964"/>
              <a:chExt cx="990600" cy="533400"/>
            </a:xfrm>
            <a:solidFill>
              <a:srgbClr val="00B050"/>
            </a:solidFill>
          </p:grpSpPr>
          <p:sp>
            <p:nvSpPr>
              <p:cNvPr id="17" name="Rectangle 16"/>
              <p:cNvSpPr/>
              <p:nvPr/>
            </p:nvSpPr>
            <p:spPr>
              <a:xfrm>
                <a:off x="4953000" y="1464129"/>
                <a:ext cx="990600" cy="266700"/>
              </a:xfrm>
              <a:prstGeom prst="rect">
                <a:avLst/>
              </a:prstGeom>
              <a:grp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 rot="5400000">
                <a:off x="5220840" y="1367276"/>
                <a:ext cx="533400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solidFill>
                      <a:prstClr val="black"/>
                    </a:solidFill>
                  </a:rPr>
                  <a:t>x</a:t>
                </a:r>
                <a:endParaRPr lang="en-US" sz="320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08" name="Group 107"/>
            <p:cNvGrpSpPr/>
            <p:nvPr/>
          </p:nvGrpSpPr>
          <p:grpSpPr>
            <a:xfrm rot="5400000">
              <a:off x="2729432" y="1806220"/>
              <a:ext cx="990600" cy="533400"/>
              <a:chOff x="4953000" y="1392964"/>
              <a:chExt cx="990600" cy="533400"/>
            </a:xfrm>
            <a:solidFill>
              <a:srgbClr val="00B050"/>
            </a:solidFill>
          </p:grpSpPr>
          <p:sp>
            <p:nvSpPr>
              <p:cNvPr id="109" name="Rectangle 108"/>
              <p:cNvSpPr/>
              <p:nvPr/>
            </p:nvSpPr>
            <p:spPr>
              <a:xfrm>
                <a:off x="4953000" y="1464129"/>
                <a:ext cx="990600" cy="266700"/>
              </a:xfrm>
              <a:prstGeom prst="rect">
                <a:avLst/>
              </a:prstGeom>
              <a:grp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0" name="TextBox 109"/>
              <p:cNvSpPr txBox="1"/>
              <p:nvPr/>
            </p:nvSpPr>
            <p:spPr>
              <a:xfrm rot="5400000">
                <a:off x="5220840" y="1367276"/>
                <a:ext cx="533400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solidFill>
                      <a:prstClr val="black"/>
                    </a:solidFill>
                  </a:rPr>
                  <a:t>x</a:t>
                </a:r>
                <a:endParaRPr lang="en-US" sz="3200" dirty="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8" name="TextBox 7"/>
          <p:cNvSpPr txBox="1"/>
          <p:nvPr/>
        </p:nvSpPr>
        <p:spPr>
          <a:xfrm>
            <a:off x="2828230" y="3321591"/>
            <a:ext cx="14712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Not an even number of missing x’s… can’t use zero pair</a:t>
            </a:r>
            <a:endParaRPr lang="en-US" sz="1600" dirty="0"/>
          </a:p>
        </p:txBody>
      </p:sp>
      <p:sp>
        <p:nvSpPr>
          <p:cNvPr id="120" name="Multiply 119"/>
          <p:cNvSpPr/>
          <p:nvPr/>
        </p:nvSpPr>
        <p:spPr>
          <a:xfrm>
            <a:off x="429360" y="2304655"/>
            <a:ext cx="3069464" cy="3357309"/>
          </a:xfrm>
          <a:prstGeom prst="mathMultiply">
            <a:avLst>
              <a:gd name="adj1" fmla="val 2217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5888571" y="3348497"/>
            <a:ext cx="1259525" cy="993383"/>
            <a:chOff x="6314329" y="3279595"/>
            <a:chExt cx="1259525" cy="993383"/>
          </a:xfrm>
        </p:grpSpPr>
        <p:grpSp>
          <p:nvGrpSpPr>
            <p:cNvPr id="96" name="Group 95"/>
            <p:cNvGrpSpPr/>
            <p:nvPr/>
          </p:nvGrpSpPr>
          <p:grpSpPr>
            <a:xfrm rot="5400000">
              <a:off x="6456072" y="3510978"/>
              <a:ext cx="990600" cy="533400"/>
              <a:chOff x="4964875" y="1392964"/>
              <a:chExt cx="990600" cy="533400"/>
            </a:xfrm>
            <a:solidFill>
              <a:srgbClr val="00B050"/>
            </a:solidFill>
          </p:grpSpPr>
          <p:sp>
            <p:nvSpPr>
              <p:cNvPr id="97" name="Rectangle 96"/>
              <p:cNvSpPr/>
              <p:nvPr/>
            </p:nvSpPr>
            <p:spPr>
              <a:xfrm>
                <a:off x="4964875" y="1452254"/>
                <a:ext cx="990600" cy="266700"/>
              </a:xfrm>
              <a:prstGeom prst="rect">
                <a:avLst/>
              </a:prstGeom>
              <a:grp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 rot="5400000">
                <a:off x="5220840" y="1367276"/>
                <a:ext cx="533400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solidFill>
                      <a:prstClr val="black"/>
                    </a:solidFill>
                  </a:rPr>
                  <a:t>x</a:t>
                </a:r>
                <a:endParaRPr lang="en-US" sz="320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35" name="Group 134"/>
            <p:cNvGrpSpPr/>
            <p:nvPr/>
          </p:nvGrpSpPr>
          <p:grpSpPr>
            <a:xfrm>
              <a:off x="6314329" y="3279595"/>
              <a:ext cx="1259525" cy="990600"/>
              <a:chOff x="2255657" y="1577620"/>
              <a:chExt cx="1259525" cy="990600"/>
            </a:xfrm>
          </p:grpSpPr>
          <p:grpSp>
            <p:nvGrpSpPr>
              <p:cNvPr id="136" name="Group 135"/>
              <p:cNvGrpSpPr/>
              <p:nvPr/>
            </p:nvGrpSpPr>
            <p:grpSpPr>
              <a:xfrm rot="5400000">
                <a:off x="2027057" y="1806220"/>
                <a:ext cx="990600" cy="533400"/>
                <a:chOff x="4953000" y="1440464"/>
                <a:chExt cx="990600" cy="533400"/>
              </a:xfrm>
              <a:solidFill>
                <a:srgbClr val="00B050"/>
              </a:solidFill>
            </p:grpSpPr>
            <p:sp>
              <p:nvSpPr>
                <p:cNvPr id="140" name="Rectangle 139"/>
                <p:cNvSpPr/>
                <p:nvPr/>
              </p:nvSpPr>
              <p:spPr>
                <a:xfrm>
                  <a:off x="4953000" y="1499754"/>
                  <a:ext cx="990600" cy="266700"/>
                </a:xfrm>
                <a:prstGeom prst="rect">
                  <a:avLst/>
                </a:prstGeom>
                <a:grpFill/>
                <a:ln>
                  <a:solidFill>
                    <a:srgbClr val="92D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1" name="TextBox 140"/>
                <p:cNvSpPr txBox="1"/>
                <p:nvPr/>
              </p:nvSpPr>
              <p:spPr>
                <a:xfrm rot="5400000">
                  <a:off x="5220844" y="1414776"/>
                  <a:ext cx="533400" cy="58477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dirty="0" smtClean="0">
                      <a:solidFill>
                        <a:prstClr val="black"/>
                      </a:solidFill>
                    </a:rPr>
                    <a:t>x</a:t>
                  </a:r>
                  <a:endParaRPr lang="en-US" sz="3200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37" name="Group 136"/>
              <p:cNvGrpSpPr/>
              <p:nvPr/>
            </p:nvGrpSpPr>
            <p:grpSpPr>
              <a:xfrm rot="5400000">
                <a:off x="2753182" y="1806220"/>
                <a:ext cx="990600" cy="533400"/>
                <a:chOff x="4953000" y="1369214"/>
                <a:chExt cx="990600" cy="533400"/>
              </a:xfrm>
              <a:solidFill>
                <a:srgbClr val="00B050"/>
              </a:solidFill>
            </p:grpSpPr>
            <p:sp>
              <p:nvSpPr>
                <p:cNvPr id="138" name="Rectangle 137"/>
                <p:cNvSpPr/>
                <p:nvPr/>
              </p:nvSpPr>
              <p:spPr>
                <a:xfrm>
                  <a:off x="4953000" y="1416629"/>
                  <a:ext cx="990600" cy="266700"/>
                </a:xfrm>
                <a:prstGeom prst="rect">
                  <a:avLst/>
                </a:prstGeom>
                <a:grpFill/>
                <a:ln>
                  <a:solidFill>
                    <a:srgbClr val="92D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9" name="TextBox 138"/>
                <p:cNvSpPr txBox="1"/>
                <p:nvPr/>
              </p:nvSpPr>
              <p:spPr>
                <a:xfrm rot="5400000">
                  <a:off x="5220844" y="1343526"/>
                  <a:ext cx="533400" cy="58477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dirty="0" smtClean="0">
                      <a:solidFill>
                        <a:prstClr val="black"/>
                      </a:solidFill>
                    </a:rPr>
                    <a:t>x</a:t>
                  </a:r>
                  <a:endParaRPr lang="en-US" sz="3200" dirty="0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sp>
        <p:nvSpPr>
          <p:cNvPr id="11" name="Rectangle 10"/>
          <p:cNvSpPr/>
          <p:nvPr/>
        </p:nvSpPr>
        <p:spPr>
          <a:xfrm>
            <a:off x="4638949" y="4984832"/>
            <a:ext cx="4241917" cy="1037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ectangle 144"/>
          <p:cNvSpPr/>
          <p:nvPr/>
        </p:nvSpPr>
        <p:spPr>
          <a:xfrm>
            <a:off x="6716572" y="4953731"/>
            <a:ext cx="333252" cy="1193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6939562" y="3336238"/>
            <a:ext cx="533400" cy="990600"/>
            <a:chOff x="6939562" y="3336238"/>
            <a:chExt cx="533400" cy="990600"/>
          </a:xfrm>
        </p:grpSpPr>
        <p:sp>
          <p:nvSpPr>
            <p:cNvPr id="173" name="Rectangle 172"/>
            <p:cNvSpPr/>
            <p:nvPr/>
          </p:nvSpPr>
          <p:spPr>
            <a:xfrm rot="5400000">
              <a:off x="6791612" y="3698188"/>
              <a:ext cx="990600" cy="2667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74" name="TextBox 173"/>
            <p:cNvSpPr txBox="1"/>
            <p:nvPr/>
          </p:nvSpPr>
          <p:spPr>
            <a:xfrm rot="10800000">
              <a:off x="6939562" y="3586650"/>
              <a:ext cx="5334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prstClr val="black"/>
                  </a:solidFill>
                </a:rPr>
                <a:t>x</a:t>
              </a:r>
              <a:endParaRPr lang="en-US" sz="32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990500" y="4199314"/>
            <a:ext cx="990600" cy="584775"/>
            <a:chOff x="4990500" y="4199314"/>
            <a:chExt cx="990600" cy="584775"/>
          </a:xfrm>
        </p:grpSpPr>
        <p:sp>
          <p:nvSpPr>
            <p:cNvPr id="175" name="Rectangle 174"/>
            <p:cNvSpPr/>
            <p:nvPr/>
          </p:nvSpPr>
          <p:spPr>
            <a:xfrm>
              <a:off x="4990500" y="4407543"/>
              <a:ext cx="990600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76" name="TextBox 175"/>
            <p:cNvSpPr txBox="1"/>
            <p:nvPr/>
          </p:nvSpPr>
          <p:spPr>
            <a:xfrm>
              <a:off x="5214895" y="4199314"/>
              <a:ext cx="613805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-x</a:t>
              </a:r>
              <a:endParaRPr lang="en-US" sz="3200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505511" y="4897262"/>
            <a:ext cx="898525" cy="990600"/>
            <a:chOff x="7588375" y="838701"/>
            <a:chExt cx="898525" cy="990600"/>
          </a:xfrm>
        </p:grpSpPr>
        <p:sp>
          <p:nvSpPr>
            <p:cNvPr id="177" name="Rectangle 176"/>
            <p:cNvSpPr/>
            <p:nvPr/>
          </p:nvSpPr>
          <p:spPr>
            <a:xfrm rot="16200000">
              <a:off x="7419150" y="1200651"/>
              <a:ext cx="990600" cy="2667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78" name="Rectangle 177"/>
            <p:cNvSpPr/>
            <p:nvPr/>
          </p:nvSpPr>
          <p:spPr>
            <a:xfrm rot="16200000">
              <a:off x="7800150" y="1200651"/>
              <a:ext cx="990600" cy="2667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79" name="TextBox 178"/>
            <p:cNvSpPr txBox="1"/>
            <p:nvPr/>
          </p:nvSpPr>
          <p:spPr>
            <a:xfrm rot="10800000">
              <a:off x="7588375" y="1041613"/>
              <a:ext cx="5334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prstClr val="black"/>
                  </a:solidFill>
                </a:rPr>
                <a:t>x</a:t>
              </a:r>
              <a:endParaRPr lang="en-US" sz="3200" dirty="0">
                <a:solidFill>
                  <a:prstClr val="black"/>
                </a:solidFill>
              </a:endParaRPr>
            </a:p>
          </p:txBody>
        </p:sp>
        <p:sp>
          <p:nvSpPr>
            <p:cNvPr id="180" name="TextBox 179"/>
            <p:cNvSpPr txBox="1"/>
            <p:nvPr/>
          </p:nvSpPr>
          <p:spPr>
            <a:xfrm rot="10800000">
              <a:off x="7953500" y="1052012"/>
              <a:ext cx="5334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prstClr val="black"/>
                  </a:solidFill>
                </a:rPr>
                <a:t>x</a:t>
              </a:r>
              <a:endParaRPr lang="en-US" sz="3200" dirty="0">
                <a:solidFill>
                  <a:prstClr val="black"/>
                </a:solidFill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6614696" y="4829557"/>
            <a:ext cx="424215" cy="11931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Rectangle 180"/>
          <p:cNvSpPr/>
          <p:nvPr/>
        </p:nvSpPr>
        <p:spPr>
          <a:xfrm>
            <a:off x="7049824" y="4792508"/>
            <a:ext cx="424215" cy="11931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4996989" y="2906093"/>
            <a:ext cx="2461502" cy="369332"/>
            <a:chOff x="4996989" y="2906093"/>
            <a:chExt cx="2461502" cy="369332"/>
          </a:xfrm>
        </p:grpSpPr>
        <p:grpSp>
          <p:nvGrpSpPr>
            <p:cNvPr id="182" name="Group 181"/>
            <p:cNvGrpSpPr/>
            <p:nvPr/>
          </p:nvGrpSpPr>
          <p:grpSpPr>
            <a:xfrm>
              <a:off x="4996989" y="2906093"/>
              <a:ext cx="2186744" cy="369332"/>
              <a:chOff x="838200" y="1331478"/>
              <a:chExt cx="2186744" cy="369332"/>
            </a:xfrm>
          </p:grpSpPr>
          <p:grpSp>
            <p:nvGrpSpPr>
              <p:cNvPr id="183" name="Group 182"/>
              <p:cNvGrpSpPr/>
              <p:nvPr/>
            </p:nvGrpSpPr>
            <p:grpSpPr>
              <a:xfrm rot="16200000">
                <a:off x="1784241" y="577959"/>
                <a:ext cx="165318" cy="2057400"/>
                <a:chOff x="2971800" y="1828800"/>
                <a:chExt cx="0" cy="2054466"/>
              </a:xfrm>
            </p:grpSpPr>
            <p:cxnSp>
              <p:nvCxnSpPr>
                <p:cNvPr id="192" name="Straight Connector 191"/>
                <p:cNvCxnSpPr/>
                <p:nvPr/>
              </p:nvCxnSpPr>
              <p:spPr>
                <a:xfrm>
                  <a:off x="2971800" y="1828800"/>
                  <a:ext cx="0" cy="9906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>
                <a:xfrm flipV="1">
                  <a:off x="2971800" y="2909968"/>
                  <a:ext cx="0" cy="24732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>
                <a:xfrm flipV="1">
                  <a:off x="2971800" y="3273666"/>
                  <a:ext cx="0" cy="24732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>
                <a:xfrm flipV="1">
                  <a:off x="2971800" y="3635943"/>
                  <a:ext cx="0" cy="24732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4" name="Rectangle 183"/>
              <p:cNvSpPr/>
              <p:nvPr/>
            </p:nvSpPr>
            <p:spPr>
              <a:xfrm rot="5400000">
                <a:off x="1254760" y="1055505"/>
                <a:ext cx="197238" cy="95872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5" name="TextBox 184"/>
              <p:cNvSpPr txBox="1"/>
              <p:nvPr/>
            </p:nvSpPr>
            <p:spPr>
              <a:xfrm>
                <a:off x="1202568" y="1331478"/>
                <a:ext cx="304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x</a:t>
                </a:r>
                <a:endParaRPr lang="en-US" dirty="0"/>
              </a:p>
            </p:txBody>
          </p:sp>
          <p:sp>
            <p:nvSpPr>
              <p:cNvPr id="186" name="TextBox 185"/>
              <p:cNvSpPr txBox="1"/>
              <p:nvPr/>
            </p:nvSpPr>
            <p:spPr>
              <a:xfrm>
                <a:off x="1937387" y="1432348"/>
                <a:ext cx="205982" cy="197239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87" name="TextBox 186"/>
              <p:cNvSpPr txBox="1"/>
              <p:nvPr/>
            </p:nvSpPr>
            <p:spPr>
              <a:xfrm>
                <a:off x="2291938" y="1436246"/>
                <a:ext cx="205982" cy="197239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88" name="TextBox 187"/>
              <p:cNvSpPr txBox="1"/>
              <p:nvPr/>
            </p:nvSpPr>
            <p:spPr>
              <a:xfrm>
                <a:off x="2671080" y="1436246"/>
                <a:ext cx="205982" cy="197239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89" name="TextBox 188"/>
              <p:cNvSpPr txBox="1"/>
              <p:nvPr/>
            </p:nvSpPr>
            <p:spPr>
              <a:xfrm>
                <a:off x="1785574" y="1410236"/>
                <a:ext cx="506364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/>
                  <a:t>+1</a:t>
                </a:r>
                <a:endParaRPr lang="en-US" sz="1200" dirty="0"/>
              </a:p>
            </p:txBody>
          </p:sp>
          <p:sp>
            <p:nvSpPr>
              <p:cNvPr id="190" name="TextBox 189"/>
              <p:cNvSpPr txBox="1"/>
              <p:nvPr/>
            </p:nvSpPr>
            <p:spPr>
              <a:xfrm>
                <a:off x="2164716" y="1396364"/>
                <a:ext cx="506364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/>
                  <a:t>+1</a:t>
                </a:r>
                <a:endParaRPr lang="en-US" sz="1200" dirty="0"/>
              </a:p>
            </p:txBody>
          </p:sp>
          <p:sp>
            <p:nvSpPr>
              <p:cNvPr id="191" name="TextBox 190"/>
              <p:cNvSpPr txBox="1"/>
              <p:nvPr/>
            </p:nvSpPr>
            <p:spPr>
              <a:xfrm>
                <a:off x="2518580" y="1412522"/>
                <a:ext cx="506364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/>
                  <a:t>+1</a:t>
                </a:r>
                <a:endParaRPr lang="en-US" sz="1200" dirty="0"/>
              </a:p>
            </p:txBody>
          </p:sp>
        </p:grpSp>
        <p:cxnSp>
          <p:nvCxnSpPr>
            <p:cNvPr id="196" name="Straight Connector 195"/>
            <p:cNvCxnSpPr/>
            <p:nvPr/>
          </p:nvCxnSpPr>
          <p:spPr>
            <a:xfrm rot="16200000" flipV="1">
              <a:off x="7261173" y="3144130"/>
              <a:ext cx="0" cy="24767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8" name="TextBox 197"/>
            <p:cNvSpPr txBox="1"/>
            <p:nvPr/>
          </p:nvSpPr>
          <p:spPr>
            <a:xfrm>
              <a:off x="7149210" y="3005320"/>
              <a:ext cx="205982" cy="197239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400" dirty="0"/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7056008" y="2982855"/>
              <a:ext cx="402483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+1</a:t>
              </a:r>
              <a:endParaRPr lang="en-US" sz="1200" dirty="0"/>
            </a:p>
          </p:txBody>
        </p:sp>
      </p:grpSp>
      <p:grpSp>
        <p:nvGrpSpPr>
          <p:cNvPr id="199" name="Group 198"/>
          <p:cNvGrpSpPr/>
          <p:nvPr/>
        </p:nvGrpSpPr>
        <p:grpSpPr>
          <a:xfrm>
            <a:off x="4526444" y="3316339"/>
            <a:ext cx="506364" cy="1349303"/>
            <a:chOff x="5696026" y="1822567"/>
            <a:chExt cx="506364" cy="1349303"/>
          </a:xfrm>
        </p:grpSpPr>
        <p:grpSp>
          <p:nvGrpSpPr>
            <p:cNvPr id="200" name="Group 199"/>
            <p:cNvGrpSpPr/>
            <p:nvPr/>
          </p:nvGrpSpPr>
          <p:grpSpPr>
            <a:xfrm>
              <a:off x="6096000" y="1822567"/>
              <a:ext cx="0" cy="1328491"/>
              <a:chOff x="762000" y="1374534"/>
              <a:chExt cx="0" cy="1328491"/>
            </a:xfrm>
          </p:grpSpPr>
          <p:cxnSp>
            <p:nvCxnSpPr>
              <p:cNvPr id="210" name="Straight Connector 209"/>
              <p:cNvCxnSpPr/>
              <p:nvPr/>
            </p:nvCxnSpPr>
            <p:spPr>
              <a:xfrm>
                <a:off x="762000" y="1374534"/>
                <a:ext cx="0" cy="9906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Straight Connector 210"/>
              <p:cNvCxnSpPr/>
              <p:nvPr/>
            </p:nvCxnSpPr>
            <p:spPr>
              <a:xfrm flipV="1">
                <a:off x="762000" y="2455702"/>
                <a:ext cx="0" cy="24732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1" name="Rectangle 200"/>
            <p:cNvSpPr/>
            <p:nvPr/>
          </p:nvSpPr>
          <p:spPr>
            <a:xfrm>
              <a:off x="5843392" y="1851513"/>
              <a:ext cx="197238" cy="95872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grpSp>
          <p:nvGrpSpPr>
            <p:cNvPr id="202" name="Group 201"/>
            <p:cNvGrpSpPr/>
            <p:nvPr/>
          </p:nvGrpSpPr>
          <p:grpSpPr>
            <a:xfrm>
              <a:off x="5696026" y="2894871"/>
              <a:ext cx="506364" cy="276999"/>
              <a:chOff x="5696026" y="2894871"/>
              <a:chExt cx="506364" cy="276999"/>
            </a:xfrm>
          </p:grpSpPr>
          <p:sp>
            <p:nvSpPr>
              <p:cNvPr id="209" name="TextBox 208"/>
              <p:cNvSpPr txBox="1"/>
              <p:nvPr/>
            </p:nvSpPr>
            <p:spPr>
              <a:xfrm>
                <a:off x="5833106" y="2898987"/>
                <a:ext cx="197238" cy="256817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206" name="TextBox 205"/>
              <p:cNvSpPr txBox="1"/>
              <p:nvPr/>
            </p:nvSpPr>
            <p:spPr>
              <a:xfrm>
                <a:off x="5696026" y="2894871"/>
                <a:ext cx="506364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/>
                  <a:t>-</a:t>
                </a:r>
                <a:r>
                  <a:rPr lang="en-US" sz="1200" dirty="0" smtClean="0"/>
                  <a:t>1</a:t>
                </a:r>
                <a:endParaRPr lang="en-US" sz="1200" dirty="0"/>
              </a:p>
            </p:txBody>
          </p:sp>
        </p:grpSp>
        <p:sp>
          <p:nvSpPr>
            <p:cNvPr id="203" name="TextBox 202"/>
            <p:cNvSpPr txBox="1"/>
            <p:nvPr/>
          </p:nvSpPr>
          <p:spPr>
            <a:xfrm>
              <a:off x="5791200" y="2151236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27" name="TextBox 226"/>
              <p:cNvSpPr txBox="1"/>
              <p:nvPr/>
            </p:nvSpPr>
            <p:spPr>
              <a:xfrm>
                <a:off x="5269484" y="5133728"/>
                <a:ext cx="28120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/>
                        </a:rPr>
                        <m:t>(</m:t>
                      </m:r>
                      <m:r>
                        <a:rPr lang="en-US" sz="3200" b="1" i="1" smtClean="0">
                          <a:latin typeface="Cambria Math"/>
                        </a:rPr>
                        <m:t>𝒙</m:t>
                      </m:r>
                      <m:r>
                        <a:rPr lang="en-US" sz="3200" b="1" i="1" smtClean="0">
                          <a:latin typeface="Cambria Math"/>
                        </a:rPr>
                        <m:t>+</m:t>
                      </m:r>
                      <m:r>
                        <a:rPr lang="en-US" sz="3200" b="1" i="1" smtClean="0">
                          <a:latin typeface="Cambria Math"/>
                        </a:rPr>
                        <m:t>𝟒</m:t>
                      </m:r>
                      <m:r>
                        <a:rPr lang="en-US" sz="3200" b="1" i="1" smtClean="0">
                          <a:latin typeface="Cambria Math"/>
                        </a:rPr>
                        <m:t>)(</m:t>
                      </m:r>
                      <m:r>
                        <a:rPr lang="en-US" sz="3200" b="1" i="1" smtClean="0">
                          <a:latin typeface="Cambria Math"/>
                        </a:rPr>
                        <m:t>𝒙</m:t>
                      </m:r>
                      <m:r>
                        <a:rPr lang="en-US" sz="3200" b="1" i="1" smtClean="0">
                          <a:latin typeface="Cambria Math"/>
                        </a:rPr>
                        <m:t>−</m:t>
                      </m:r>
                      <m:r>
                        <a:rPr lang="en-US" sz="3200" b="1" i="1" smtClean="0">
                          <a:latin typeface="Cambria Math"/>
                        </a:rPr>
                        <m:t>𝟏</m:t>
                      </m:r>
                      <m:r>
                        <a:rPr lang="en-US" sz="3200" b="1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>
          <p:sp>
            <p:nvSpPr>
              <p:cNvPr id="227" name="TextBox 2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9484" y="5133728"/>
                <a:ext cx="2812081" cy="5847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52563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171" grpId="0"/>
      <p:bldP spid="8" grpId="0"/>
      <p:bldP spid="120" grpId="0" animBg="1"/>
      <p:bldP spid="11" grpId="0" animBg="1"/>
      <p:bldP spid="145" grpId="0" animBg="1"/>
      <p:bldP spid="15" grpId="0" animBg="1"/>
      <p:bldP spid="181" grpId="0" animBg="1"/>
      <p:bldP spid="22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62000" y="16825"/>
            <a:ext cx="7772400" cy="5140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2000" b="0" dirty="0" smtClean="0">
                <a:solidFill>
                  <a:prstClr val="black"/>
                </a:solidFill>
                <a:ea typeface="+mn-ea"/>
                <a:cs typeface="+mn-cs"/>
              </a:rPr>
              <a:t>Factoring Polynomials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90600" y="964986"/>
            <a:ext cx="381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You Try!</a:t>
            </a:r>
            <a:endParaRPr lang="en-US" sz="36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2667000" y="2438400"/>
                <a:ext cx="4572000" cy="784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b="1" i="1" smtClean="0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4400" b="1" i="1" smtClean="0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4400" b="1" i="1" smtClean="0">
                          <a:latin typeface="Cambria Math"/>
                        </a:rPr>
                        <m:t>−</m:t>
                      </m:r>
                      <m:r>
                        <a:rPr lang="en-US" sz="4400" b="1" i="1" smtClean="0">
                          <a:latin typeface="Cambria Math"/>
                        </a:rPr>
                        <m:t>𝟓</m:t>
                      </m:r>
                      <m:r>
                        <a:rPr lang="en-US" sz="4400" b="1" i="1" smtClean="0">
                          <a:latin typeface="Cambria Math"/>
                        </a:rPr>
                        <m:t>𝒙</m:t>
                      </m:r>
                      <m:r>
                        <a:rPr lang="en-US" sz="4400" b="1" i="1" smtClean="0">
                          <a:latin typeface="Cambria Math"/>
                        </a:rPr>
                        <m:t>=</m:t>
                      </m:r>
                      <m:r>
                        <a:rPr lang="en-US" sz="4400" b="1" i="1" smtClean="0">
                          <a:latin typeface="Cambria Math"/>
                        </a:rPr>
                        <m:t>𝟔</m:t>
                      </m:r>
                    </m:oMath>
                  </m:oMathPara>
                </a14:m>
                <a:endParaRPr lang="en-US" sz="4400" b="1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00" y="2438400"/>
                <a:ext cx="4572000" cy="78476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TextBox 7"/>
              <p:cNvSpPr txBox="1"/>
              <p:nvPr/>
            </p:nvSpPr>
            <p:spPr>
              <a:xfrm>
                <a:off x="3559625" y="3223167"/>
                <a:ext cx="28120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/>
                        </a:rPr>
                        <m:t>(</m:t>
                      </m:r>
                      <m:r>
                        <a:rPr lang="en-US" sz="3200" b="1" i="1" smtClean="0">
                          <a:latin typeface="Cambria Math"/>
                        </a:rPr>
                        <m:t>𝒙</m:t>
                      </m:r>
                      <m:r>
                        <a:rPr lang="en-US" sz="3200" b="1" i="1" smtClean="0">
                          <a:latin typeface="Cambria Math"/>
                        </a:rPr>
                        <m:t>−</m:t>
                      </m:r>
                      <m:r>
                        <a:rPr lang="en-US" sz="3200" b="1" i="1" smtClean="0">
                          <a:latin typeface="Cambria Math"/>
                        </a:rPr>
                        <m:t>𝟔</m:t>
                      </m:r>
                      <m:r>
                        <a:rPr lang="en-US" sz="3200" b="1" i="1" smtClean="0">
                          <a:latin typeface="Cambria Math"/>
                        </a:rPr>
                        <m:t>)(</m:t>
                      </m:r>
                      <m:r>
                        <a:rPr lang="en-US" sz="3200" b="1" i="1" smtClean="0">
                          <a:latin typeface="Cambria Math"/>
                        </a:rPr>
                        <m:t>𝒙</m:t>
                      </m:r>
                      <m:r>
                        <a:rPr lang="en-US" sz="3200" b="1" i="1" smtClean="0">
                          <a:latin typeface="Cambria Math"/>
                        </a:rPr>
                        <m:t>+</m:t>
                      </m:r>
                      <m:r>
                        <a:rPr lang="en-US" sz="3200" b="1" i="1" smtClean="0">
                          <a:latin typeface="Cambria Math"/>
                        </a:rPr>
                        <m:t>𝟏</m:t>
                      </m:r>
                      <m:r>
                        <a:rPr lang="en-US" sz="3200" b="1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9625" y="3223167"/>
                <a:ext cx="2812081" cy="5847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4038600" y="685800"/>
            <a:ext cx="44125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Draw the algebra tiles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0454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Factoring Polynomials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2"/>
              <p:cNvSpPr/>
              <p:nvPr/>
            </p:nvSpPr>
            <p:spPr>
              <a:xfrm>
                <a:off x="2286000" y="990600"/>
                <a:ext cx="4645759" cy="17794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14:m>
                  <m:oMath xmlns:m="http://schemas.openxmlformats.org/officeDocument/2006/math">
                    <m:sSup>
                      <m:sSupPr>
                        <m:ctrlPr>
                          <a:rPr lang="en-US" sz="36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          </m:t>
                        </m:r>
                        <m:r>
                          <a:rPr lang="en-US" sz="36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𝟐</m:t>
                        </m:r>
                        <m:r>
                          <a:rPr lang="en-US" sz="36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36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3600" b="1" i="1">
                        <a:solidFill>
                          <a:prstClr val="black"/>
                        </a:solidFill>
                        <a:latin typeface="Cambria Math"/>
                      </a:rPr>
                      <m:t>+</m:t>
                    </m:r>
                    <m:r>
                      <a:rPr lang="en-US" sz="3600" b="1" i="1">
                        <a:solidFill>
                          <a:prstClr val="black"/>
                        </a:solidFill>
                        <a:latin typeface="Cambria Math"/>
                      </a:rPr>
                      <m:t>𝟓</m:t>
                    </m:r>
                    <m:r>
                      <a:rPr lang="en-US" sz="3600" b="1" i="1">
                        <a:solidFill>
                          <a:prstClr val="black"/>
                        </a:solidFill>
                        <a:latin typeface="Cambria Math"/>
                      </a:rPr>
                      <m:t>𝒙</m:t>
                    </m:r>
                    <m:r>
                      <a:rPr lang="en-US" sz="3600" b="1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US" sz="3600" b="1" i="1">
                        <a:solidFill>
                          <a:prstClr val="black"/>
                        </a:solidFill>
                        <a:latin typeface="Cambria Math"/>
                      </a:rPr>
                      <m:t>𝟑</m:t>
                    </m:r>
                  </m:oMath>
                </a14:m>
                <a:r>
                  <a:rPr lang="en-US" sz="3600" b="1" i="1" dirty="0" smtClean="0">
                    <a:solidFill>
                      <a:prstClr val="black"/>
                    </a:solidFill>
                    <a:latin typeface="Cambria Math"/>
                  </a:rPr>
                  <a:t/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6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b="1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          </m:t>
                          </m:r>
                          <m:r>
                            <a:rPr lang="en-US" sz="3600" b="1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𝟐</m:t>
                          </m:r>
                          <m:r>
                            <a:rPr lang="en-US" sz="3600" b="1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3600" b="1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3600" b="1" i="1">
                          <a:solidFill>
                            <a:prstClr val="black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3600" b="1" i="1">
                          <a:solidFill>
                            <a:prstClr val="black"/>
                          </a:solidFill>
                          <a:latin typeface="Cambria Math"/>
                        </a:rPr>
                        <m:t>𝟓</m:t>
                      </m:r>
                      <m:r>
                        <a:rPr lang="en-US" sz="3600" b="1" i="1">
                          <a:solidFill>
                            <a:prstClr val="black"/>
                          </a:solidFill>
                          <a:latin typeface="Cambria Math"/>
                        </a:rPr>
                        <m:t>𝒙</m:t>
                      </m:r>
                      <m:r>
                        <a:rPr lang="en-US" sz="3600" b="1" i="1" smtClean="0">
                          <a:solidFill>
                            <a:prstClr val="black"/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3600" b="1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𝟑</m:t>
                      </m:r>
                      <m:r>
                        <a:rPr lang="en-US" sz="3600" b="1" i="1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3600" b="1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𝟎</m:t>
                      </m:r>
                    </m:oMath>
                  </m:oMathPara>
                </a14:m>
                <a:endParaRPr lang="en-US" sz="3600" b="1" i="1" dirty="0">
                  <a:solidFill>
                    <a:prstClr val="black"/>
                  </a:solidFill>
                  <a:latin typeface="Cambria Math"/>
                </a:endParaRPr>
              </a:p>
              <a:p>
                <a:pPr lvl="0" algn="ctr"/>
                <a:endParaRPr lang="en-US" sz="3600" b="1" i="1" dirty="0">
                  <a:solidFill>
                    <a:prstClr val="black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990600"/>
                <a:ext cx="4645759" cy="177946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2260270" y="2514600"/>
            <a:ext cx="2297372" cy="1076668"/>
            <a:chOff x="838199" y="1434152"/>
            <a:chExt cx="2297372" cy="1076668"/>
          </a:xfrm>
        </p:grpSpPr>
        <p:sp>
          <p:nvSpPr>
            <p:cNvPr id="5" name="Rectangle 4"/>
            <p:cNvSpPr/>
            <p:nvPr/>
          </p:nvSpPr>
          <p:spPr>
            <a:xfrm>
              <a:off x="838199" y="1434152"/>
              <a:ext cx="1148687" cy="1066800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986886" y="1434152"/>
              <a:ext cx="1148685" cy="1076668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567913" y="2755612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prstClr val="black"/>
                </a:solidFill>
              </a:rPr>
              <a:t>x</a:t>
            </a:r>
            <a:r>
              <a:rPr lang="en-US" sz="3200" baseline="30000" dirty="0" smtClean="0">
                <a:solidFill>
                  <a:prstClr val="black"/>
                </a:solidFill>
              </a:rPr>
              <a:t>2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57600" y="2770061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prstClr val="black"/>
                </a:solidFill>
              </a:rPr>
              <a:t>x</a:t>
            </a:r>
            <a:r>
              <a:rPr lang="en-US" sz="3200" baseline="30000" dirty="0" smtClean="0">
                <a:solidFill>
                  <a:prstClr val="black"/>
                </a:solidFill>
              </a:rPr>
              <a:t>2</a:t>
            </a:r>
            <a:endParaRPr lang="en-US" sz="3200" dirty="0">
              <a:solidFill>
                <a:prstClr val="black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4664065" y="2514600"/>
            <a:ext cx="1007374" cy="1069576"/>
            <a:chOff x="2209800" y="1703128"/>
            <a:chExt cx="1007374" cy="1069576"/>
          </a:xfrm>
        </p:grpSpPr>
        <p:sp>
          <p:nvSpPr>
            <p:cNvPr id="10" name="Rectangle 9"/>
            <p:cNvSpPr/>
            <p:nvPr/>
          </p:nvSpPr>
          <p:spPr>
            <a:xfrm>
              <a:off x="2209800" y="1703128"/>
              <a:ext cx="339488" cy="10668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549858" y="1703128"/>
              <a:ext cx="338918" cy="10668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887922" y="1705904"/>
              <a:ext cx="329252" cy="10668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684546" y="2512592"/>
            <a:ext cx="678976" cy="1078675"/>
            <a:chOff x="2209800" y="1703127"/>
            <a:chExt cx="678976" cy="1078675"/>
          </a:xfrm>
        </p:grpSpPr>
        <p:sp>
          <p:nvSpPr>
            <p:cNvPr id="14" name="Rectangle 13"/>
            <p:cNvSpPr/>
            <p:nvPr/>
          </p:nvSpPr>
          <p:spPr>
            <a:xfrm>
              <a:off x="2209800" y="1703127"/>
              <a:ext cx="339488" cy="1078675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549858" y="1703127"/>
              <a:ext cx="338918" cy="1071583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 rot="10800000">
            <a:off x="4515912" y="2783129"/>
            <a:ext cx="5334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prstClr val="black"/>
                </a:solidFill>
              </a:rPr>
              <a:t>x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 rot="10800000">
            <a:off x="4844095" y="2783942"/>
            <a:ext cx="5334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prstClr val="black"/>
                </a:solidFill>
              </a:rPr>
              <a:t>x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rot="10800000">
            <a:off x="5163021" y="2783942"/>
            <a:ext cx="5334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prstClr val="black"/>
                </a:solidFill>
              </a:rPr>
              <a:t>x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 rot="10800000">
            <a:off x="5513332" y="2786962"/>
            <a:ext cx="5334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prstClr val="black"/>
                </a:solidFill>
              </a:rPr>
              <a:t>x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 rot="10800000">
            <a:off x="5864981" y="2770263"/>
            <a:ext cx="5334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prstClr val="black"/>
                </a:solidFill>
              </a:rPr>
              <a:t>x</a:t>
            </a:r>
            <a:endParaRPr lang="en-US" sz="3200" dirty="0">
              <a:solidFill>
                <a:prstClr val="black"/>
              </a:solidFill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6643620" y="2853772"/>
            <a:ext cx="1006808" cy="347456"/>
            <a:chOff x="2226860" y="3843546"/>
            <a:chExt cx="1006808" cy="347456"/>
          </a:xfrm>
        </p:grpSpPr>
        <p:sp>
          <p:nvSpPr>
            <p:cNvPr id="24" name="Rectangle 23"/>
            <p:cNvSpPr/>
            <p:nvPr/>
          </p:nvSpPr>
          <p:spPr>
            <a:xfrm>
              <a:off x="2226860" y="3843547"/>
              <a:ext cx="338921" cy="347455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566918" y="3843546"/>
              <a:ext cx="338921" cy="347455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901004" y="3843547"/>
              <a:ext cx="332664" cy="347455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6560454" y="2796656"/>
            <a:ext cx="5334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-1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03531" y="2796666"/>
            <a:ext cx="5334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-1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39000" y="2786961"/>
            <a:ext cx="5334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-1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626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616144" y="1658234"/>
            <a:ext cx="1148688" cy="2179092"/>
            <a:chOff x="838199" y="1434152"/>
            <a:chExt cx="1148688" cy="2179092"/>
          </a:xfrm>
        </p:grpSpPr>
        <p:sp>
          <p:nvSpPr>
            <p:cNvPr id="32" name="Rectangle 31"/>
            <p:cNvSpPr/>
            <p:nvPr/>
          </p:nvSpPr>
          <p:spPr>
            <a:xfrm>
              <a:off x="838199" y="1434152"/>
              <a:ext cx="1148687" cy="1066800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38202" y="2500951"/>
              <a:ext cx="1148685" cy="1112293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088432" y="1321020"/>
            <a:ext cx="2903277" cy="3110551"/>
            <a:chOff x="228600" y="1066800"/>
            <a:chExt cx="2590800" cy="2860345"/>
          </a:xfrm>
        </p:grpSpPr>
        <p:cxnSp>
          <p:nvCxnSpPr>
            <p:cNvPr id="30" name="Straight Connector 29"/>
            <p:cNvCxnSpPr/>
            <p:nvPr/>
          </p:nvCxnSpPr>
          <p:spPr>
            <a:xfrm>
              <a:off x="609600" y="1066800"/>
              <a:ext cx="0" cy="2860345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228600" y="1295400"/>
              <a:ext cx="259080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3768244" y="1658234"/>
            <a:ext cx="1007374" cy="1075899"/>
            <a:chOff x="2209800" y="1694029"/>
            <a:chExt cx="1007374" cy="1075899"/>
          </a:xfrm>
        </p:grpSpPr>
        <p:sp>
          <p:nvSpPr>
            <p:cNvPr id="27" name="Rectangle 26"/>
            <p:cNvSpPr/>
            <p:nvPr/>
          </p:nvSpPr>
          <p:spPr>
            <a:xfrm>
              <a:off x="2209800" y="1703128"/>
              <a:ext cx="339488" cy="10668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549858" y="1703128"/>
              <a:ext cx="338918" cy="10668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2887922" y="1694029"/>
              <a:ext cx="329252" cy="10668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 rot="16200000">
            <a:off x="3016764" y="3407136"/>
            <a:ext cx="347454" cy="114868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3767677" y="2725034"/>
            <a:ext cx="1007374" cy="1075899"/>
            <a:chOff x="2209800" y="1694029"/>
            <a:chExt cx="1007374" cy="1075899"/>
          </a:xfrm>
        </p:grpSpPr>
        <p:sp>
          <p:nvSpPr>
            <p:cNvPr id="24" name="Rectangle 23"/>
            <p:cNvSpPr/>
            <p:nvPr/>
          </p:nvSpPr>
          <p:spPr>
            <a:xfrm>
              <a:off x="2209800" y="1703128"/>
              <a:ext cx="339488" cy="10668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549858" y="1703128"/>
              <a:ext cx="338918" cy="10668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887922" y="1694029"/>
              <a:ext cx="329252" cy="10668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768244" y="3807752"/>
            <a:ext cx="1006808" cy="347455"/>
            <a:chOff x="2226860" y="3843547"/>
            <a:chExt cx="1006808" cy="347455"/>
          </a:xfrm>
        </p:grpSpPr>
        <p:sp>
          <p:nvSpPr>
            <p:cNvPr id="21" name="Rectangle 20"/>
            <p:cNvSpPr/>
            <p:nvPr/>
          </p:nvSpPr>
          <p:spPr>
            <a:xfrm>
              <a:off x="2226860" y="3843547"/>
              <a:ext cx="338921" cy="347455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566918" y="3843547"/>
              <a:ext cx="338921" cy="345468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901004" y="3843547"/>
              <a:ext cx="332664" cy="347455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2074784" y="1703727"/>
            <a:ext cx="339488" cy="10668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074784" y="2770527"/>
            <a:ext cx="339488" cy="10668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074784" y="3796383"/>
            <a:ext cx="338921" cy="34745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 rot="5400000">
            <a:off x="3007095" y="746676"/>
            <a:ext cx="339488" cy="114868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3764831" y="1151275"/>
            <a:ext cx="1013064" cy="339489"/>
            <a:chOff x="2226860" y="3843547"/>
            <a:chExt cx="1013064" cy="347455"/>
          </a:xfrm>
          <a:solidFill>
            <a:srgbClr val="00B050"/>
          </a:solidFill>
        </p:grpSpPr>
        <p:sp>
          <p:nvSpPr>
            <p:cNvPr id="18" name="Rectangle 17"/>
            <p:cNvSpPr/>
            <p:nvPr/>
          </p:nvSpPr>
          <p:spPr>
            <a:xfrm>
              <a:off x="2226860" y="3843547"/>
              <a:ext cx="338921" cy="347455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566918" y="3843547"/>
              <a:ext cx="338921" cy="347455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901003" y="3843547"/>
              <a:ext cx="338921" cy="347455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3014326" y="753510"/>
            <a:ext cx="1359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     x  +  3</a:t>
            </a:r>
            <a:endParaRPr lang="en-US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894965" y="2572213"/>
                <a:ext cx="11973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prstClr val="black"/>
                    </a:solidFill>
                  </a:rPr>
                  <a:t>   2x 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prstClr val="black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US" dirty="0" smtClean="0">
                    <a:solidFill>
                      <a:prstClr val="black"/>
                    </a:solidFill>
                  </a:rPr>
                  <a:t> 1</a:t>
                </a: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965" y="2572213"/>
                <a:ext cx="1197368" cy="369332"/>
              </a:xfrm>
              <a:prstGeom prst="rect">
                <a:avLst/>
              </a:prstGeom>
              <a:blipFill rotWithShape="1">
                <a:blip r:embed="rId3"/>
                <a:stretch>
                  <a:fillRect t="-9836" b="-22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/>
          <p:cNvGrpSpPr/>
          <p:nvPr/>
        </p:nvGrpSpPr>
        <p:grpSpPr>
          <a:xfrm>
            <a:off x="5644261" y="1473098"/>
            <a:ext cx="3066196" cy="2543875"/>
            <a:chOff x="4872251" y="2272789"/>
            <a:chExt cx="3066196" cy="2543875"/>
          </a:xfrm>
        </p:grpSpPr>
        <p:grpSp>
          <p:nvGrpSpPr>
            <p:cNvPr id="36" name="Group 35"/>
            <p:cNvGrpSpPr/>
            <p:nvPr/>
          </p:nvGrpSpPr>
          <p:grpSpPr>
            <a:xfrm>
              <a:off x="4872251" y="2272789"/>
              <a:ext cx="3066196" cy="2543875"/>
              <a:chOff x="4872251" y="2272789"/>
              <a:chExt cx="3066196" cy="2543875"/>
            </a:xfrm>
            <a:noFill/>
          </p:grpSpPr>
          <p:sp>
            <p:nvSpPr>
              <p:cNvPr id="41" name="Rectangle 40"/>
              <p:cNvSpPr/>
              <p:nvPr/>
            </p:nvSpPr>
            <p:spPr>
              <a:xfrm>
                <a:off x="4872251" y="2277338"/>
                <a:ext cx="1528549" cy="1269663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6409898" y="2272789"/>
                <a:ext cx="1528549" cy="1269663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4872251" y="3537426"/>
                <a:ext cx="1537648" cy="1269663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6400799" y="3547001"/>
                <a:ext cx="1537647" cy="1269663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37" name="Rectangle 36"/>
                <p:cNvSpPr/>
                <p:nvPr/>
              </p:nvSpPr>
              <p:spPr>
                <a:xfrm>
                  <a:off x="5155883" y="2617521"/>
                  <a:ext cx="956736" cy="5959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3200" b="1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b="1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𝟐</m:t>
                            </m:r>
                            <m:r>
                              <a:rPr lang="en-US" sz="3200" b="1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sz="3200" b="1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mc:Choice>
          <mc:Fallback>
            <p:sp>
              <p:nvSpPr>
                <p:cNvPr id="37" name="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55883" y="2617521"/>
                  <a:ext cx="956736" cy="5959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38" name="Rectangle 37"/>
                <p:cNvSpPr/>
                <p:nvPr/>
              </p:nvSpPr>
              <p:spPr>
                <a:xfrm>
                  <a:off x="6627365" y="2617521"/>
                  <a:ext cx="1066318" cy="58477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32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𝟔</m:t>
                        </m:r>
                        <m:r>
                          <a:rPr lang="en-US" sz="32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𝒙</m:t>
                        </m:r>
                      </m:oMath>
                    </m:oMathPara>
                  </a14:m>
                  <a:endParaRPr lang="en-US" sz="3200" b="1" dirty="0">
                    <a:solidFill>
                      <a:prstClr val="black"/>
                    </a:solidFill>
                  </a:endParaRPr>
                </a:p>
              </p:txBody>
            </p:sp>
          </mc:Choice>
          <mc:Fallback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27365" y="2617521"/>
                  <a:ext cx="1066318" cy="584775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39" name="Rectangle 38"/>
                <p:cNvSpPr/>
                <p:nvPr/>
              </p:nvSpPr>
              <p:spPr>
                <a:xfrm>
                  <a:off x="5105641" y="3848335"/>
                  <a:ext cx="1066318" cy="58477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32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𝟏</m:t>
                        </m:r>
                        <m:r>
                          <a:rPr lang="en-US" sz="32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𝒙</m:t>
                        </m:r>
                      </m:oMath>
                    </m:oMathPara>
                  </a14:m>
                  <a:endParaRPr lang="en-US" sz="3200" b="1" dirty="0">
                    <a:solidFill>
                      <a:prstClr val="black"/>
                    </a:solidFill>
                  </a:endParaRPr>
                </a:p>
              </p:txBody>
            </p:sp>
          </mc:Choice>
          <mc:Fallback>
            <p:sp>
              <p:nvSpPr>
                <p:cNvPr id="39" name="Rectangle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05641" y="3848335"/>
                  <a:ext cx="1066318" cy="584775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0" name="Rectangle 39"/>
                <p:cNvSpPr/>
                <p:nvPr/>
              </p:nvSpPr>
              <p:spPr>
                <a:xfrm>
                  <a:off x="6629641" y="3858008"/>
                  <a:ext cx="829073" cy="58477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32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𝟑</m:t>
                        </m:r>
                      </m:oMath>
                    </m:oMathPara>
                  </a14:m>
                  <a:endParaRPr lang="en-US" sz="3200" b="1" dirty="0">
                    <a:solidFill>
                      <a:prstClr val="black"/>
                    </a:solidFill>
                  </a:endParaRPr>
                </a:p>
              </p:txBody>
            </p:sp>
          </mc:Choice>
          <mc:Fallback>
            <p:sp>
              <p:nvSpPr>
                <p:cNvPr id="40" name="Rectangle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29641" y="3858008"/>
                  <a:ext cx="829073" cy="584775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5" name="TextBox 44"/>
          <p:cNvSpPr txBox="1"/>
          <p:nvPr/>
        </p:nvSpPr>
        <p:spPr>
          <a:xfrm>
            <a:off x="6212350" y="1029099"/>
            <a:ext cx="3878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prstClr val="black"/>
                </a:solidFill>
              </a:rPr>
              <a:t>x</a:t>
            </a:r>
            <a:endParaRPr lang="en-US" sz="2400" b="1" dirty="0">
              <a:solidFill>
                <a:prstClr val="black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156583" y="1817830"/>
            <a:ext cx="6905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prstClr val="black"/>
                </a:solidFill>
              </a:rPr>
              <a:t>2x</a:t>
            </a:r>
            <a:endParaRPr lang="en-US" sz="2400" b="1" dirty="0">
              <a:solidFill>
                <a:prstClr val="black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217543" y="3119871"/>
            <a:ext cx="583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prstClr val="black"/>
                </a:solidFill>
              </a:rPr>
              <a:t>-1</a:t>
            </a:r>
            <a:endParaRPr lang="en-US" sz="2400" b="1" dirty="0">
              <a:solidFill>
                <a:prstClr val="black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711326" y="1090186"/>
            <a:ext cx="7543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prstClr val="black"/>
                </a:solidFill>
              </a:rPr>
              <a:t>+ 3</a:t>
            </a:r>
            <a:endParaRPr lang="en-US" sz="2400" b="1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9" name="TextBox 48"/>
              <p:cNvSpPr txBox="1"/>
              <p:nvPr/>
            </p:nvSpPr>
            <p:spPr>
              <a:xfrm>
                <a:off x="3450174" y="4423654"/>
                <a:ext cx="3982318" cy="9638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𝟐</m:t>
                          </m:r>
                          <m:r>
                            <a:rPr lang="en-US" sz="2800" b="1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800" b="1" i="1" smtClean="0">
                          <a:solidFill>
                            <a:prstClr val="black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𝟓</m:t>
                      </m:r>
                      <m:r>
                        <a:rPr lang="en-US" sz="2800" b="1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𝒙</m:t>
                      </m:r>
                      <m:r>
                        <a:rPr lang="en-US" sz="2800" b="1" i="1" smtClean="0">
                          <a:solidFill>
                            <a:prstClr val="black"/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2800" b="1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𝟑</m:t>
                      </m:r>
                      <m:r>
                        <a:rPr lang="en-US" sz="2800" b="1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𝟎</m:t>
                      </m:r>
                    </m:oMath>
                  </m:oMathPara>
                </a14:m>
                <a:endParaRPr lang="en-US" sz="2800" b="1" dirty="0">
                  <a:solidFill>
                    <a:prstClr val="black"/>
                  </a:solidFill>
                </a:endParaRPr>
              </a:p>
              <a:p>
                <a:pPr algn="ctr"/>
                <a:r>
                  <a:rPr lang="en-US" sz="2800" b="1" dirty="0" smtClean="0">
                    <a:solidFill>
                      <a:prstClr val="black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prstClr val="black"/>
                        </a:solidFill>
                        <a:latin typeface="Cambria Math"/>
                      </a:rPr>
                      <m:t>𝟐</m:t>
                    </m:r>
                    <m:r>
                      <a:rPr lang="en-US" sz="2800" b="1" i="1" smtClean="0">
                        <a:solidFill>
                          <a:prstClr val="black"/>
                        </a:solidFill>
                        <a:latin typeface="Cambria Math"/>
                      </a:rPr>
                      <m:t>𝒙</m:t>
                    </m:r>
                    <m:r>
                      <a:rPr lang="en-US" sz="2800" b="1" i="1" smtClean="0">
                        <a:solidFill>
                          <a:prstClr val="black"/>
                        </a:solidFill>
                        <a:latin typeface="Cambria Math"/>
                      </a:rPr>
                      <m:t>−</m:t>
                    </m:r>
                    <m:r>
                      <a:rPr lang="en-US" sz="2800" b="1" i="1" smtClean="0">
                        <a:solidFill>
                          <a:prstClr val="black"/>
                        </a:solidFill>
                        <a:latin typeface="Cambria Math"/>
                      </a:rPr>
                      <m:t>𝟏</m:t>
                    </m:r>
                  </m:oMath>
                </a14:m>
                <a:r>
                  <a:rPr lang="en-US" sz="2800" b="1" dirty="0" smtClean="0">
                    <a:solidFill>
                      <a:prstClr val="black"/>
                    </a:solidFill>
                  </a:rPr>
                  <a:t>)(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prstClr val="black"/>
                        </a:solidFill>
                        <a:latin typeface="Cambria Math"/>
                      </a:rPr>
                      <m:t>𝒙</m:t>
                    </m:r>
                    <m:r>
                      <a:rPr lang="en-US" sz="2800" b="1" i="1" smtClean="0">
                        <a:solidFill>
                          <a:prstClr val="black"/>
                        </a:solidFill>
                        <a:latin typeface="Cambria Math"/>
                      </a:rPr>
                      <m:t>+</m:t>
                    </m:r>
                    <m:r>
                      <a:rPr lang="en-US" sz="2800" b="1" i="1" smtClean="0">
                        <a:solidFill>
                          <a:prstClr val="black"/>
                        </a:solidFill>
                        <a:latin typeface="Cambria Math"/>
                      </a:rPr>
                      <m:t>𝟑</m:t>
                    </m:r>
                  </m:oMath>
                </a14:m>
                <a:r>
                  <a:rPr lang="en-US" sz="2800" b="1" dirty="0" smtClean="0">
                    <a:solidFill>
                      <a:prstClr val="black"/>
                    </a:solidFill>
                  </a:rPr>
                  <a:t>)</a:t>
                </a:r>
              </a:p>
            </p:txBody>
          </p:sp>
        </mc:Choice>
        <mc:Fallback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0174" y="4423654"/>
                <a:ext cx="3982318" cy="963854"/>
              </a:xfrm>
              <a:prstGeom prst="rect">
                <a:avLst/>
              </a:prstGeom>
              <a:blipFill rotWithShape="1">
                <a:blip r:embed="rId8"/>
                <a:stretch>
                  <a:fillRect b="-170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Title 1"/>
          <p:cNvSpPr txBox="1">
            <a:spLocks/>
          </p:cNvSpPr>
          <p:nvPr/>
        </p:nvSpPr>
        <p:spPr>
          <a:xfrm>
            <a:off x="661922" y="-22323"/>
            <a:ext cx="7772400" cy="5140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2000" b="0" dirty="0" smtClean="0">
                <a:solidFill>
                  <a:prstClr val="black"/>
                </a:solidFill>
                <a:ea typeface="+mn-ea"/>
                <a:cs typeface="+mn-cs"/>
              </a:rPr>
              <a:t>Factoring Polynomials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2909847" y="1899246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prstClr val="black"/>
                </a:solidFill>
              </a:rPr>
              <a:t>x</a:t>
            </a:r>
            <a:r>
              <a:rPr lang="en-US" sz="3200" baseline="30000" dirty="0" smtClean="0">
                <a:solidFill>
                  <a:prstClr val="black"/>
                </a:solidFill>
              </a:rPr>
              <a:t>2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933000" y="2882401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prstClr val="black"/>
                </a:solidFill>
              </a:rPr>
              <a:t>x</a:t>
            </a:r>
            <a:r>
              <a:rPr lang="en-US" sz="3200" baseline="30000" dirty="0" smtClean="0">
                <a:solidFill>
                  <a:prstClr val="black"/>
                </a:solidFill>
              </a:rPr>
              <a:t>2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 rot="10800000">
            <a:off x="1918294" y="1935862"/>
            <a:ext cx="5334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prstClr val="black"/>
                </a:solidFill>
              </a:rPr>
              <a:t>x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 rot="10800000">
            <a:off x="1953794" y="2997555"/>
            <a:ext cx="5334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X+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 rot="10800000">
            <a:off x="2873625" y="1073459"/>
            <a:ext cx="5334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prstClr val="black"/>
                </a:solidFill>
              </a:rPr>
              <a:t>x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 rot="10800000">
            <a:off x="3620091" y="1935862"/>
            <a:ext cx="5334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prstClr val="black"/>
                </a:solidFill>
              </a:rPr>
              <a:t>x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 rot="10800000">
            <a:off x="3948274" y="1936675"/>
            <a:ext cx="5334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prstClr val="black"/>
                </a:solidFill>
              </a:rPr>
              <a:t>x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 rot="10800000">
            <a:off x="4267200" y="1936675"/>
            <a:ext cx="5334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prstClr val="black"/>
                </a:solidFill>
              </a:rPr>
              <a:t>x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 rot="10800000">
            <a:off x="3623788" y="2882401"/>
            <a:ext cx="5334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prstClr val="black"/>
                </a:solidFill>
              </a:rPr>
              <a:t>x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 rot="10800000">
            <a:off x="3939812" y="2893063"/>
            <a:ext cx="5334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prstClr val="black"/>
                </a:solidFill>
              </a:rPr>
              <a:t>x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 rot="10800000">
            <a:off x="4266561" y="2893064"/>
            <a:ext cx="5334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prstClr val="black"/>
                </a:solidFill>
              </a:rPr>
              <a:t>x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 rot="10800000">
            <a:off x="2573759" y="3726885"/>
            <a:ext cx="841336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prstClr val="black"/>
                </a:solidFill>
              </a:rPr>
              <a:t>x-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744349" y="1103315"/>
            <a:ext cx="5334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</a:rPr>
              <a:t>+1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094187" y="1111263"/>
            <a:ext cx="5334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</a:rPr>
              <a:t>+1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408387" y="1103775"/>
            <a:ext cx="5334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</a:rPr>
              <a:t>+1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025694" y="3748377"/>
            <a:ext cx="5334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-1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696953" y="3738760"/>
            <a:ext cx="5334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-1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055948" y="3744794"/>
            <a:ext cx="5334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-1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363624" y="3740940"/>
            <a:ext cx="5334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-1</a:t>
            </a:r>
            <a:endParaRPr lang="en-US" sz="24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1" name="Rectangle 70"/>
              <p:cNvSpPr/>
              <p:nvPr/>
            </p:nvSpPr>
            <p:spPr>
              <a:xfrm>
                <a:off x="3502737" y="4431571"/>
                <a:ext cx="4571001" cy="13271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/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prstClr val="black"/>
                        </a:solidFill>
                        <a:latin typeface="Cambria Math"/>
                      </a:rPr>
                      <m:t>       </m:t>
                    </m:r>
                    <m:r>
                      <a:rPr lang="en-US" sz="2800" b="1" i="1" smtClean="0">
                        <a:solidFill>
                          <a:prstClr val="black"/>
                        </a:solidFill>
                        <a:latin typeface="Cambria Math"/>
                      </a:rPr>
                      <m:t>𝟐</m:t>
                    </m:r>
                    <m:r>
                      <a:rPr lang="en-US" sz="2800" b="1" i="1" smtClean="0">
                        <a:solidFill>
                          <a:prstClr val="black"/>
                        </a:solidFill>
                        <a:latin typeface="Cambria Math"/>
                      </a:rPr>
                      <m:t>𝒙</m:t>
                    </m:r>
                    <m:r>
                      <a:rPr lang="en-US" sz="2800" b="1" i="1" smtClean="0">
                        <a:solidFill>
                          <a:prstClr val="black"/>
                        </a:solidFill>
                        <a:latin typeface="Cambria Math"/>
                      </a:rPr>
                      <m:t>−</m:t>
                    </m:r>
                    <m:r>
                      <a:rPr lang="en-US" sz="2800" b="1" i="1" smtClean="0">
                        <a:solidFill>
                          <a:prstClr val="black"/>
                        </a:solidFill>
                        <a:latin typeface="Cambria Math"/>
                      </a:rPr>
                      <m:t>𝟏</m:t>
                    </m:r>
                    <m:r>
                      <a:rPr lang="en-US" sz="2800" b="1" i="1" smtClean="0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US" sz="2800" b="1" i="1" smtClean="0">
                        <a:solidFill>
                          <a:prstClr val="black"/>
                        </a:solidFill>
                        <a:latin typeface="Cambria Math"/>
                      </a:rPr>
                      <m:t>𝟎</m:t>
                    </m:r>
                  </m:oMath>
                </a14:m>
                <a:r>
                  <a:rPr lang="en-US" sz="2800" b="1" dirty="0" smtClean="0">
                    <a:solidFill>
                      <a:prstClr val="black"/>
                    </a:solidFill>
                  </a:rPr>
                  <a:t/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prstClr val="black"/>
                        </a:solidFill>
                        <a:latin typeface="Cambria Math"/>
                      </a:rPr>
                      <m:t>𝒙</m:t>
                    </m:r>
                    <m:r>
                      <a:rPr lang="en-US" sz="2800" b="1" i="1">
                        <a:solidFill>
                          <a:prstClr val="black"/>
                        </a:solidFill>
                        <a:latin typeface="Cambria Math"/>
                      </a:rPr>
                      <m:t>+</m:t>
                    </m:r>
                    <m:r>
                      <a:rPr lang="en-US" sz="2800" b="1" i="1">
                        <a:solidFill>
                          <a:prstClr val="black"/>
                        </a:solidFill>
                        <a:latin typeface="Cambria Math"/>
                      </a:rPr>
                      <m:t>𝟑</m:t>
                    </m:r>
                    <m:r>
                      <a:rPr lang="en-US" sz="2800" b="1" i="0" smtClean="0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US" sz="2800" b="1" i="0" smtClean="0">
                        <a:solidFill>
                          <a:prstClr val="black"/>
                        </a:solidFill>
                        <a:latin typeface="Cambria Math"/>
                      </a:rPr>
                      <m:t>𝟎</m:t>
                    </m:r>
                  </m:oMath>
                </a14:m>
                <a:endParaRPr lang="en-US" sz="2800" b="1" dirty="0" smtClean="0">
                  <a:solidFill>
                    <a:prstClr val="black"/>
                  </a:solidFill>
                </a:endParaRPr>
              </a:p>
              <a:p>
                <a:pPr lvl="0"/>
                <a:r>
                  <a:rPr lang="en-US" sz="2800" b="1" dirty="0">
                    <a:solidFill>
                      <a:prstClr val="black"/>
                    </a:solidFill>
                  </a:rPr>
                  <a:t/>
                </a:r>
                <a:r>
                  <a:rPr lang="en-US" sz="2800" b="1" dirty="0" smtClean="0">
                    <a:solidFill>
                      <a:prstClr val="black"/>
                    </a:solidFill>
                  </a:rPr>
                  <a:t/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prstClr val="black"/>
                        </a:solidFill>
                        <a:latin typeface="Cambria Math"/>
                      </a:rPr>
                      <m:t>𝒙</m:t>
                    </m:r>
                    <m:r>
                      <a:rPr lang="en-US" sz="2800" b="1" i="0" smtClean="0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0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sz="2800" b="1" i="0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𝟐</m:t>
                        </m:r>
                      </m:den>
                    </m:f>
                    <m:r>
                      <a:rPr lang="en-US" sz="2800" b="1" i="0" smtClean="0">
                        <a:solidFill>
                          <a:prstClr val="black"/>
                        </a:solidFill>
                        <a:latin typeface="Cambria Math"/>
                      </a:rPr>
                      <m:t>           </m:t>
                    </m:r>
                    <m:r>
                      <a:rPr lang="en-US" sz="2800" b="1" i="0" smtClean="0">
                        <a:solidFill>
                          <a:prstClr val="black"/>
                        </a:solidFill>
                        <a:latin typeface="Cambria Math"/>
                      </a:rPr>
                      <m:t>𝐱</m:t>
                    </m:r>
                    <m:r>
                      <a:rPr lang="en-US" sz="2800" b="1" i="0" smtClean="0">
                        <a:solidFill>
                          <a:prstClr val="black"/>
                        </a:solidFill>
                        <a:latin typeface="Cambria Math"/>
                      </a:rPr>
                      <m:t>=−</m:t>
                    </m:r>
                    <m:r>
                      <a:rPr lang="en-US" sz="2800" b="1" i="0" smtClean="0">
                        <a:solidFill>
                          <a:prstClr val="black"/>
                        </a:solidFill>
                        <a:latin typeface="Cambria Math"/>
                      </a:rPr>
                      <m:t>𝟑</m:t>
                    </m:r>
                  </m:oMath>
                </a14:m>
                <a:endParaRPr lang="en-US" sz="2800" b="1" dirty="0" smtClean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71" name="Rectangle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2737" y="4431571"/>
                <a:ext cx="4571001" cy="132714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6712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5" grpId="0"/>
      <p:bldP spid="6" grpId="0" animBg="1"/>
      <p:bldP spid="45" grpId="0"/>
      <p:bldP spid="46" grpId="0"/>
      <p:bldP spid="47" grpId="0"/>
      <p:bldP spid="48" grpId="0"/>
      <p:bldP spid="49" grpId="0" animBg="1"/>
      <p:bldP spid="53" grpId="0"/>
      <p:bldP spid="54" grpId="0"/>
      <p:bldP spid="55" grpId="0"/>
      <p:bldP spid="63" grpId="0"/>
      <p:bldP spid="64" grpId="0"/>
      <p:bldP spid="65" grpId="0"/>
      <p:bldP spid="67" grpId="0"/>
      <p:bldP spid="7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Alternate Route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1157844" y="1396651"/>
                <a:ext cx="4191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i="1" dirty="0" smtClean="0">
                    <a:latin typeface="Cambria Math"/>
                  </a:rPr>
                  <a:t>Factor by Grouping </a:t>
                </a:r>
              </a:p>
              <a:p>
                <a:endParaRPr lang="en-US" sz="320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/>
                        </a:rPr>
                        <m:t>2</m:t>
                      </m:r>
                      <m:sSup>
                        <m:sSup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3200" b="0" i="1" smtClean="0">
                          <a:latin typeface="Cambria Math"/>
                        </a:rPr>
                        <m:t>+6</m:t>
                      </m:r>
                      <m:r>
                        <a:rPr lang="en-US" sz="3200" b="0" i="1" smtClean="0">
                          <a:latin typeface="Cambria Math"/>
                        </a:rPr>
                        <m:t>𝑥</m:t>
                      </m:r>
                      <m:r>
                        <a:rPr lang="en-US" sz="3200" b="0" i="1" smtClean="0">
                          <a:latin typeface="Cambria Math"/>
                        </a:rPr>
                        <m:t>−1</m:t>
                      </m:r>
                      <m:r>
                        <a:rPr lang="en-US" sz="3200" b="0" i="1" smtClean="0">
                          <a:latin typeface="Cambria Math"/>
                        </a:rPr>
                        <m:t>𝑥</m:t>
                      </m:r>
                      <m:r>
                        <a:rPr lang="en-US" sz="3200" b="0" i="1" smtClean="0">
                          <a:latin typeface="Cambria Math"/>
                        </a:rPr>
                        <m:t>−3</m:t>
                      </m:r>
                    </m:oMath>
                  </m:oMathPara>
                </a14:m>
                <a:endParaRPr lang="en-US" sz="3200" b="0" dirty="0" smtClean="0"/>
              </a:p>
              <a:p>
                <a:pPr algn="ctr"/>
                <a:r>
                  <a:rPr lang="en-US" sz="3200" dirty="0" smtClean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/>
                          </a:rPr>
                          <m:t>2</m:t>
                        </m:r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200" i="1">
                        <a:latin typeface="Cambria Math"/>
                      </a:rPr>
                      <m:t>+</m:t>
                    </m:r>
                    <m:r>
                      <a:rPr lang="en-US" sz="3200" b="0" i="1" smtClean="0">
                        <a:latin typeface="Cambria Math"/>
                      </a:rPr>
                      <m:t>6</m:t>
                    </m:r>
                    <m:r>
                      <a:rPr lang="en-US" sz="3200" i="1">
                        <a:latin typeface="Cambria Math"/>
                      </a:rPr>
                      <m:t>𝑥</m:t>
                    </m:r>
                    <m:r>
                      <a:rPr lang="en-US" sz="3200" b="0" i="0" smtClean="0">
                        <a:latin typeface="Cambria Math"/>
                      </a:rPr>
                      <m:t>)</m:t>
                    </m:r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0" smtClean="0">
                            <a:latin typeface="Cambria Math"/>
                          </a:rPr>
                          <m:t>−1</m:t>
                        </m:r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/>
                          </a:rPr>
                          <m:t>x</m:t>
                        </m:r>
                        <m:r>
                          <a:rPr lang="en-US" sz="3200" b="0" i="0" smtClean="0">
                            <a:latin typeface="Cambria Math"/>
                          </a:rPr>
                          <m:t>−3</m:t>
                        </m:r>
                      </m:e>
                    </m:d>
                  </m:oMath>
                </a14:m>
                <a:endParaRPr lang="en-US" sz="3200" b="0" dirty="0" smtClean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/>
                        </a:rPr>
                        <m:t>2</m:t>
                      </m:r>
                      <m:r>
                        <a:rPr lang="en-US" sz="3200" i="1">
                          <a:latin typeface="Cambria Math"/>
                        </a:rPr>
                        <m:t>𝑥</m:t>
                      </m:r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>
                              <a:latin typeface="Cambria Math"/>
                            </a:rPr>
                            <m:t>𝑥</m:t>
                          </m:r>
                          <m:r>
                            <a:rPr lang="en-US" sz="3200" i="1">
                              <a:latin typeface="Cambria Math"/>
                            </a:rPr>
                            <m:t>+3</m:t>
                          </m:r>
                        </m:e>
                      </m:d>
                      <m:r>
                        <a:rPr lang="en-US" sz="3200" b="0" i="1" smtClean="0">
                          <a:latin typeface="Cambria Math"/>
                        </a:rPr>
                        <m:t>−1</m:t>
                      </m:r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>
                              <a:latin typeface="Cambria Math"/>
                            </a:rPr>
                            <m:t>𝑥</m:t>
                          </m:r>
                          <m:r>
                            <a:rPr lang="en-US" sz="3200" i="1">
                              <a:latin typeface="Cambria Math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US" sz="3200" dirty="0" smtClean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/>
                        </a:rPr>
                        <m:t>(2</m:t>
                      </m:r>
                      <m:r>
                        <a:rPr lang="en-US" sz="3200" i="1">
                          <a:latin typeface="Cambria Math"/>
                        </a:rPr>
                        <m:t>𝑥</m:t>
                      </m:r>
                      <m:r>
                        <a:rPr lang="en-US" sz="3200" b="0" i="1" smtClean="0">
                          <a:latin typeface="Cambria Math"/>
                        </a:rPr>
                        <m:t>−1)</m:t>
                      </m:r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>
                              <a:latin typeface="Cambria Math"/>
                            </a:rPr>
                            <m:t>𝑥</m:t>
                          </m:r>
                          <m:r>
                            <a:rPr lang="en-US" sz="3200" i="1">
                              <a:latin typeface="Cambria Math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844" y="1396651"/>
                <a:ext cx="4191000" cy="3046988"/>
              </a:xfrm>
              <a:prstGeom prst="rect">
                <a:avLst/>
              </a:prstGeom>
              <a:blipFill rotWithShape="1">
                <a:blip r:embed="rId2"/>
                <a:stretch>
                  <a:fillRect l="-3785" t="-26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5927893" y="472000"/>
            <a:ext cx="3066196" cy="2543875"/>
            <a:chOff x="4872251" y="2272789"/>
            <a:chExt cx="3066196" cy="2543875"/>
          </a:xfrm>
        </p:grpSpPr>
        <p:grpSp>
          <p:nvGrpSpPr>
            <p:cNvPr id="5" name="Group 4"/>
            <p:cNvGrpSpPr/>
            <p:nvPr/>
          </p:nvGrpSpPr>
          <p:grpSpPr>
            <a:xfrm>
              <a:off x="4872251" y="2272789"/>
              <a:ext cx="3066196" cy="2543875"/>
              <a:chOff x="4872251" y="2272789"/>
              <a:chExt cx="3066196" cy="2543875"/>
            </a:xfrm>
            <a:noFill/>
          </p:grpSpPr>
          <p:sp>
            <p:nvSpPr>
              <p:cNvPr id="10" name="Rectangle 9"/>
              <p:cNvSpPr/>
              <p:nvPr/>
            </p:nvSpPr>
            <p:spPr>
              <a:xfrm>
                <a:off x="4872251" y="2277338"/>
                <a:ext cx="1528549" cy="1269663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6409898" y="2272789"/>
                <a:ext cx="1528549" cy="1269663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4872251" y="3537426"/>
                <a:ext cx="1537648" cy="1269663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400799" y="3547001"/>
                <a:ext cx="1537647" cy="1269663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6" name="Rectangle 5"/>
                <p:cNvSpPr/>
                <p:nvPr/>
              </p:nvSpPr>
              <p:spPr>
                <a:xfrm>
                  <a:off x="5155883" y="2617521"/>
                  <a:ext cx="956736" cy="5959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3200" b="1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b="1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𝟐</m:t>
                            </m:r>
                            <m:r>
                              <a:rPr lang="en-US" sz="3200" b="1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sz="3200" b="1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mc:Choice>
          <mc:Fallback>
            <p:sp>
              <p:nvSpPr>
                <p:cNvPr id="37" name="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55883" y="2617521"/>
                  <a:ext cx="956736" cy="5959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7" name="Rectangle 6"/>
                <p:cNvSpPr/>
                <p:nvPr/>
              </p:nvSpPr>
              <p:spPr>
                <a:xfrm>
                  <a:off x="6627365" y="2617521"/>
                  <a:ext cx="1066318" cy="58477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32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𝟔</m:t>
                        </m:r>
                        <m:r>
                          <a:rPr lang="en-US" sz="32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𝒙</m:t>
                        </m:r>
                      </m:oMath>
                    </m:oMathPara>
                  </a14:m>
                  <a:endParaRPr lang="en-US" sz="3200" b="1" dirty="0">
                    <a:solidFill>
                      <a:prstClr val="black"/>
                    </a:solidFill>
                  </a:endParaRPr>
                </a:p>
              </p:txBody>
            </p:sp>
          </mc:Choice>
          <mc:Fallback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27365" y="2617521"/>
                  <a:ext cx="1066318" cy="584775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8" name="Rectangle 7"/>
                <p:cNvSpPr/>
                <p:nvPr/>
              </p:nvSpPr>
              <p:spPr>
                <a:xfrm>
                  <a:off x="5105641" y="3848335"/>
                  <a:ext cx="1066318" cy="58477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32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𝟏</m:t>
                        </m:r>
                        <m:r>
                          <a:rPr lang="en-US" sz="32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𝒙</m:t>
                        </m:r>
                      </m:oMath>
                    </m:oMathPara>
                  </a14:m>
                  <a:endParaRPr lang="en-US" sz="3200" b="1" dirty="0">
                    <a:solidFill>
                      <a:prstClr val="black"/>
                    </a:solidFill>
                  </a:endParaRPr>
                </a:p>
              </p:txBody>
            </p:sp>
          </mc:Choice>
          <mc:Fallback>
            <p:sp>
              <p:nvSpPr>
                <p:cNvPr id="39" name="Rectangle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05641" y="3848335"/>
                  <a:ext cx="1066318" cy="584775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9" name="Rectangle 8"/>
                <p:cNvSpPr/>
                <p:nvPr/>
              </p:nvSpPr>
              <p:spPr>
                <a:xfrm>
                  <a:off x="6629641" y="3858008"/>
                  <a:ext cx="829073" cy="58477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32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𝟑</m:t>
                        </m:r>
                      </m:oMath>
                    </m:oMathPara>
                  </a14:m>
                  <a:endParaRPr lang="en-US" sz="3200" b="1" dirty="0">
                    <a:solidFill>
                      <a:prstClr val="black"/>
                    </a:solidFill>
                  </a:endParaRPr>
                </a:p>
              </p:txBody>
            </p:sp>
          </mc:Choice>
          <mc:Fallback>
            <p:sp>
              <p:nvSpPr>
                <p:cNvPr id="40" name="Rectangle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29641" y="3858008"/>
                  <a:ext cx="829073" cy="584775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4" name="TextBox 13"/>
          <p:cNvSpPr txBox="1"/>
          <p:nvPr/>
        </p:nvSpPr>
        <p:spPr>
          <a:xfrm>
            <a:off x="6495982" y="28001"/>
            <a:ext cx="3878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prstClr val="black"/>
                </a:solidFill>
              </a:rPr>
              <a:t>?</a:t>
            </a:r>
            <a:endParaRPr lang="en-US" sz="2400" b="1" dirty="0">
              <a:solidFill>
                <a:prstClr val="black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0215" y="816732"/>
            <a:ext cx="6905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prstClr val="black"/>
                </a:solidFill>
              </a:rPr>
              <a:t>?</a:t>
            </a:r>
            <a:endParaRPr lang="en-US" sz="2400" b="1" dirty="0">
              <a:solidFill>
                <a:prstClr val="black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01175" y="2118773"/>
            <a:ext cx="583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prstClr val="black"/>
                </a:solidFill>
              </a:rPr>
              <a:t>?</a:t>
            </a:r>
            <a:endParaRPr lang="en-US" sz="2400" b="1" dirty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994958" y="89088"/>
            <a:ext cx="7543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prstClr val="black"/>
                </a:solidFill>
              </a:rPr>
              <a:t>?</a:t>
            </a:r>
            <a:endParaRPr lang="en-US" sz="2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0862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48869" y="152400"/>
                <a:ext cx="4151521" cy="5959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          </m:t>
                          </m:r>
                          <m:r>
                            <a:rPr lang="en-US" sz="3200" b="1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𝟐</m:t>
                          </m:r>
                          <m:r>
                            <a:rPr lang="en-US" sz="3200" b="1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3200" b="1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3200" b="1" i="1">
                          <a:solidFill>
                            <a:prstClr val="black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3200" b="1" i="1">
                          <a:solidFill>
                            <a:prstClr val="black"/>
                          </a:solidFill>
                          <a:latin typeface="Cambria Math"/>
                        </a:rPr>
                        <m:t>𝟓</m:t>
                      </m:r>
                      <m:r>
                        <a:rPr lang="en-US" sz="3200" b="1" i="1">
                          <a:solidFill>
                            <a:prstClr val="black"/>
                          </a:solidFill>
                          <a:latin typeface="Cambria Math"/>
                        </a:rPr>
                        <m:t>𝒙</m:t>
                      </m:r>
                      <m:r>
                        <a:rPr lang="en-US" sz="3200" b="1" i="1">
                          <a:solidFill>
                            <a:prstClr val="black"/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3200" b="1" i="1">
                          <a:solidFill>
                            <a:prstClr val="black"/>
                          </a:solidFill>
                          <a:latin typeface="Cambria Math"/>
                        </a:rPr>
                        <m:t>𝟑</m:t>
                      </m:r>
                      <m:r>
                        <a:rPr lang="en-US" sz="3200" b="1" i="1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3200" b="1" i="1">
                          <a:solidFill>
                            <a:prstClr val="black"/>
                          </a:solidFill>
                          <a:latin typeface="Cambria Math"/>
                        </a:rPr>
                        <m:t>𝟎</m:t>
                      </m:r>
                    </m:oMath>
                  </m:oMathPara>
                </a14:m>
                <a:endParaRPr lang="en-US" sz="3200" b="1" i="1" dirty="0">
                  <a:solidFill>
                    <a:prstClr val="black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69" y="152400"/>
                <a:ext cx="4151521" cy="5959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6235529" y="221250"/>
            <a:ext cx="2525169" cy="2356890"/>
            <a:chOff x="4872251" y="2277338"/>
            <a:chExt cx="3066196" cy="2529752"/>
          </a:xfrm>
        </p:grpSpPr>
        <p:grpSp>
          <p:nvGrpSpPr>
            <p:cNvPr id="5" name="Group 4"/>
            <p:cNvGrpSpPr/>
            <p:nvPr/>
          </p:nvGrpSpPr>
          <p:grpSpPr>
            <a:xfrm>
              <a:off x="4872251" y="2277338"/>
              <a:ext cx="3066196" cy="2529752"/>
              <a:chOff x="4872251" y="2277338"/>
              <a:chExt cx="3066196" cy="2529752"/>
            </a:xfrm>
            <a:noFill/>
          </p:grpSpPr>
          <p:sp>
            <p:nvSpPr>
              <p:cNvPr id="10" name="Rectangle 9"/>
              <p:cNvSpPr/>
              <p:nvPr/>
            </p:nvSpPr>
            <p:spPr>
              <a:xfrm>
                <a:off x="4872251" y="2277338"/>
                <a:ext cx="1528549" cy="1269663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6409898" y="2277338"/>
                <a:ext cx="1528549" cy="1265114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4872251" y="3547002"/>
                <a:ext cx="1537648" cy="1260087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400799" y="3547002"/>
                <a:ext cx="1537647" cy="1260088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6" name="Rectangle 5"/>
                <p:cNvSpPr/>
                <p:nvPr/>
              </p:nvSpPr>
              <p:spPr>
                <a:xfrm>
                  <a:off x="5155883" y="2617521"/>
                  <a:ext cx="956736" cy="5959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3200" b="1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b="1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𝟐</m:t>
                            </m:r>
                            <m:r>
                              <a:rPr lang="en-US" sz="3200" b="1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sz="3200" b="1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mc:Choice>
          <mc:Fallback>
            <p:sp>
              <p:nvSpPr>
                <p:cNvPr id="37" name="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55883" y="2617521"/>
                  <a:ext cx="956736" cy="5959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7" name="Rectangle 6"/>
                <p:cNvSpPr/>
                <p:nvPr/>
              </p:nvSpPr>
              <p:spPr>
                <a:xfrm>
                  <a:off x="6627365" y="2617521"/>
                  <a:ext cx="955474" cy="62766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?</m:t>
                        </m:r>
                        <m:r>
                          <a:rPr lang="en-US" sz="32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𝒙</m:t>
                        </m:r>
                      </m:oMath>
                    </m:oMathPara>
                  </a14:m>
                  <a:endParaRPr lang="en-US" sz="3200" b="1" dirty="0">
                    <a:solidFill>
                      <a:prstClr val="black"/>
                    </a:solidFill>
                  </a:endParaRPr>
                </a:p>
              </p:txBody>
            </p:sp>
          </mc:Choice>
          <mc:Fallback>
            <p:sp>
              <p:nvSpPr>
                <p:cNvPr id="7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27365" y="2617521"/>
                  <a:ext cx="955474" cy="627664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8" name="Rectangle 7"/>
                <p:cNvSpPr/>
                <p:nvPr/>
              </p:nvSpPr>
              <p:spPr>
                <a:xfrm>
                  <a:off x="5105642" y="3848335"/>
                  <a:ext cx="955474" cy="62766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?</m:t>
                        </m:r>
                        <m:r>
                          <a:rPr lang="en-US" sz="32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𝒙</m:t>
                        </m:r>
                      </m:oMath>
                    </m:oMathPara>
                  </a14:m>
                  <a:endParaRPr lang="en-US" sz="3200" b="1" dirty="0">
                    <a:solidFill>
                      <a:prstClr val="black"/>
                    </a:solidFill>
                  </a:endParaRPr>
                </a:p>
              </p:txBody>
            </p:sp>
          </mc:Choice>
          <mc:Fallback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05642" y="3848335"/>
                  <a:ext cx="955474" cy="627664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9" name="Rectangle 8"/>
                <p:cNvSpPr/>
                <p:nvPr/>
              </p:nvSpPr>
              <p:spPr>
                <a:xfrm>
                  <a:off x="6629641" y="3858008"/>
                  <a:ext cx="829073" cy="58477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32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𝟑</m:t>
                        </m:r>
                      </m:oMath>
                    </m:oMathPara>
                  </a14:m>
                  <a:endParaRPr lang="en-US" sz="3200" b="1" dirty="0">
                    <a:solidFill>
                      <a:prstClr val="black"/>
                    </a:solidFill>
                  </a:endParaRPr>
                </a:p>
              </p:txBody>
            </p:sp>
          </mc:Choice>
          <mc:Fallback>
            <p:sp>
              <p:nvSpPr>
                <p:cNvPr id="40" name="Rectangle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29641" y="3858008"/>
                  <a:ext cx="829073" cy="584775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4" name="Picture 13"/>
          <p:cNvPicPr/>
          <p:nvPr/>
        </p:nvPicPr>
        <p:blipFill>
          <a:blip r:embed="rId7"/>
          <a:stretch>
            <a:fillRect/>
          </a:stretch>
        </p:blipFill>
        <p:spPr>
          <a:xfrm>
            <a:off x="787224" y="855315"/>
            <a:ext cx="4470575" cy="310708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62361" y="2895600"/>
            <a:ext cx="5130753" cy="308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89250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62000" y="16825"/>
            <a:ext cx="7772400" cy="5140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2000" b="0" dirty="0" smtClean="0">
                <a:solidFill>
                  <a:prstClr val="black"/>
                </a:solidFill>
                <a:ea typeface="+mn-ea"/>
                <a:cs typeface="+mn-cs"/>
              </a:rPr>
              <a:t>Factoring Polynomials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90600" y="964986"/>
            <a:ext cx="381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You Try!</a:t>
            </a:r>
            <a:endParaRPr lang="en-US" sz="36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4674919" y="1981200"/>
                <a:ext cx="4572000" cy="595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 smtClean="0">
                              <a:latin typeface="Cambria Math"/>
                            </a:rPr>
                            <m:t>𝟑</m:t>
                          </m:r>
                          <m:r>
                            <a:rPr lang="en-US" sz="3200" b="1" i="1" smtClean="0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3200" b="1" i="1" smtClean="0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3200" b="1" i="1" smtClean="0">
                          <a:latin typeface="Cambria Math"/>
                        </a:rPr>
                        <m:t>−</m:t>
                      </m:r>
                      <m:r>
                        <a:rPr lang="en-US" sz="3200" b="1" i="1" smtClean="0">
                          <a:latin typeface="Cambria Math"/>
                        </a:rPr>
                        <m:t>𝟓</m:t>
                      </m:r>
                      <m:r>
                        <a:rPr lang="en-US" sz="3200" b="1" i="1" smtClean="0">
                          <a:latin typeface="Cambria Math"/>
                        </a:rPr>
                        <m:t>𝒙</m:t>
                      </m:r>
                      <m:r>
                        <a:rPr lang="en-US" sz="3200" b="1" i="1" smtClean="0">
                          <a:latin typeface="Cambria Math"/>
                        </a:rPr>
                        <m:t>−</m:t>
                      </m:r>
                      <m:r>
                        <a:rPr lang="en-US" sz="3200" b="1" i="1" smtClean="0"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919" y="1981200"/>
                <a:ext cx="4572000" cy="5959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TextBox 7"/>
              <p:cNvSpPr txBox="1"/>
              <p:nvPr/>
            </p:nvSpPr>
            <p:spPr>
              <a:xfrm>
                <a:off x="5349831" y="2577132"/>
                <a:ext cx="322217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/>
                        </a:rPr>
                        <m:t>(</m:t>
                      </m:r>
                      <m:r>
                        <a:rPr lang="en-US" sz="2400" b="1" i="1" smtClean="0">
                          <a:latin typeface="Cambria Math"/>
                        </a:rPr>
                        <m:t>𝟑</m:t>
                      </m:r>
                      <m:r>
                        <a:rPr lang="en-US" sz="2400" b="1" i="1" smtClean="0">
                          <a:latin typeface="Cambria Math"/>
                        </a:rPr>
                        <m:t>𝒙</m:t>
                      </m:r>
                      <m:r>
                        <a:rPr lang="en-US" sz="2400" b="1" i="1" smtClean="0">
                          <a:latin typeface="Cambria Math"/>
                        </a:rPr>
                        <m:t>+</m:t>
                      </m:r>
                      <m:r>
                        <a:rPr lang="en-US" sz="2400" b="1" i="1" smtClean="0">
                          <a:latin typeface="Cambria Math"/>
                        </a:rPr>
                        <m:t>𝟏</m:t>
                      </m:r>
                      <m:r>
                        <a:rPr lang="en-US" sz="2400" b="1" i="1" smtClean="0">
                          <a:latin typeface="Cambria Math"/>
                        </a:rPr>
                        <m:t>)(</m:t>
                      </m:r>
                      <m:r>
                        <a:rPr lang="en-US" sz="2400" b="1" i="1" smtClean="0">
                          <a:latin typeface="Cambria Math"/>
                        </a:rPr>
                        <m:t>𝒙</m:t>
                      </m:r>
                      <m:r>
                        <a:rPr lang="en-US" sz="2400" b="1" i="1" smtClean="0">
                          <a:latin typeface="Cambria Math"/>
                        </a:rPr>
                        <m:t>−</m:t>
                      </m:r>
                      <m:r>
                        <a:rPr lang="en-US" sz="2400" b="1" i="1" smtClean="0">
                          <a:latin typeface="Cambria Math"/>
                        </a:rPr>
                        <m:t>𝟐</m:t>
                      </m:r>
                      <m:r>
                        <a:rPr lang="en-US" sz="2400" b="1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9831" y="2577132"/>
                <a:ext cx="3222175" cy="461665"/>
              </a:xfrm>
              <a:prstGeom prst="rect">
                <a:avLst/>
              </a:prstGeom>
              <a:blipFill rotWithShape="1">
                <a:blip r:embed="rId3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4038600" y="685800"/>
            <a:ext cx="44125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Draw the algebra tiles</a:t>
            </a:r>
            <a:endParaRPr lang="en-US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Box 6"/>
              <p:cNvSpPr txBox="1"/>
              <p:nvPr/>
            </p:nvSpPr>
            <p:spPr>
              <a:xfrm>
                <a:off x="533400" y="1981200"/>
                <a:ext cx="4572000" cy="595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 smtClean="0">
                              <a:latin typeface="Cambria Math"/>
                            </a:rPr>
                            <m:t>𝟑</m:t>
                          </m:r>
                          <m:r>
                            <a:rPr lang="en-US" sz="3200" b="1" i="1" smtClean="0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3200" b="1" i="1" smtClean="0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3200" b="1" i="1" smtClean="0">
                          <a:latin typeface="Cambria Math"/>
                        </a:rPr>
                        <m:t>+</m:t>
                      </m:r>
                      <m:r>
                        <a:rPr lang="en-US" sz="3200" b="1" i="1" smtClean="0">
                          <a:latin typeface="Cambria Math"/>
                        </a:rPr>
                        <m:t>𝟓</m:t>
                      </m:r>
                      <m:r>
                        <a:rPr lang="en-US" sz="3200" b="1" i="1" smtClean="0">
                          <a:latin typeface="Cambria Math"/>
                        </a:rPr>
                        <m:t>𝒙</m:t>
                      </m:r>
                      <m:r>
                        <a:rPr lang="en-US" sz="3200" b="1" i="1" smtClean="0">
                          <a:latin typeface="Cambria Math"/>
                        </a:rPr>
                        <m:t>+</m:t>
                      </m:r>
                      <m:r>
                        <a:rPr lang="en-US" sz="3200" b="1" i="1" smtClean="0"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1981200"/>
                <a:ext cx="4572000" cy="5959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TextBox 8"/>
              <p:cNvSpPr txBox="1"/>
              <p:nvPr/>
            </p:nvSpPr>
            <p:spPr>
              <a:xfrm>
                <a:off x="1208312" y="2577132"/>
                <a:ext cx="322217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/>
                        </a:rPr>
                        <m:t>(</m:t>
                      </m:r>
                      <m:r>
                        <a:rPr lang="en-US" sz="2400" b="1" i="1" smtClean="0">
                          <a:latin typeface="Cambria Math"/>
                        </a:rPr>
                        <m:t>𝟑</m:t>
                      </m:r>
                      <m:r>
                        <a:rPr lang="en-US" sz="2400" b="1" i="1" smtClean="0">
                          <a:latin typeface="Cambria Math"/>
                        </a:rPr>
                        <m:t>𝒙</m:t>
                      </m:r>
                      <m:r>
                        <a:rPr lang="en-US" sz="2400" b="1" i="1" smtClean="0">
                          <a:latin typeface="Cambria Math"/>
                        </a:rPr>
                        <m:t>+</m:t>
                      </m:r>
                      <m:r>
                        <a:rPr lang="en-US" sz="2400" b="1" i="1" smtClean="0">
                          <a:latin typeface="Cambria Math"/>
                        </a:rPr>
                        <m:t>𝟏</m:t>
                      </m:r>
                      <m:r>
                        <a:rPr lang="en-US" sz="2400" b="1" i="1" smtClean="0">
                          <a:latin typeface="Cambria Math"/>
                        </a:rPr>
                        <m:t>)(</m:t>
                      </m:r>
                      <m:r>
                        <a:rPr lang="en-US" sz="2400" b="1" i="1" smtClean="0">
                          <a:latin typeface="Cambria Math"/>
                        </a:rPr>
                        <m:t>𝒙</m:t>
                      </m:r>
                      <m:r>
                        <a:rPr lang="en-US" sz="2400" b="1" i="1" smtClean="0">
                          <a:latin typeface="Cambria Math"/>
                        </a:rPr>
                        <m:t>+</m:t>
                      </m:r>
                      <m:r>
                        <a:rPr lang="en-US" sz="2400" b="1" i="1" smtClean="0">
                          <a:latin typeface="Cambria Math"/>
                        </a:rPr>
                        <m:t>𝟐</m:t>
                      </m:r>
                      <m:r>
                        <a:rPr lang="en-US" sz="2400" b="1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8312" y="2577132"/>
                <a:ext cx="3222175" cy="461665"/>
              </a:xfrm>
              <a:prstGeom prst="rect">
                <a:avLst/>
              </a:prstGeom>
              <a:blipFill rotWithShape="1">
                <a:blip r:embed="rId5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80614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000" y="2209800"/>
            <a:ext cx="7772400" cy="639762"/>
          </a:xfrm>
        </p:spPr>
        <p:txBody>
          <a:bodyPr>
            <a:noAutofit/>
          </a:bodyPr>
          <a:lstStyle/>
          <a:p>
            <a:r>
              <a:rPr lang="en-US" sz="9600" dirty="0" smtClean="0"/>
              <a:t>Completing the Square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xmlns="" val="1482548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22214" y="152400"/>
            <a:ext cx="7772400" cy="5140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b="0" dirty="0" smtClean="0">
                <a:solidFill>
                  <a:prstClr val="black"/>
                </a:solidFill>
                <a:ea typeface="+mn-ea"/>
                <a:cs typeface="+mn-cs"/>
              </a:rPr>
              <a:t>Completing the Square</a:t>
            </a:r>
            <a:endParaRPr lang="en-US" sz="28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Box 6"/>
              <p:cNvSpPr txBox="1"/>
              <p:nvPr/>
            </p:nvSpPr>
            <p:spPr>
              <a:xfrm>
                <a:off x="485223" y="980499"/>
                <a:ext cx="6629400" cy="595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 smtClean="0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3200" b="1" i="1" smtClean="0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3200" b="1" i="1" smtClean="0">
                          <a:latin typeface="Cambria Math"/>
                        </a:rPr>
                        <m:t>+</m:t>
                      </m:r>
                      <m:r>
                        <a:rPr lang="en-US" sz="3200" b="1" i="1" smtClean="0">
                          <a:latin typeface="Cambria Math"/>
                        </a:rPr>
                        <m:t>𝟖</m:t>
                      </m:r>
                      <m:r>
                        <a:rPr lang="en-US" sz="3200" b="1" i="1" smtClean="0">
                          <a:latin typeface="Cambria Math"/>
                        </a:rPr>
                        <m:t>𝒙</m:t>
                      </m:r>
                      <m:r>
                        <a:rPr lang="en-US" sz="3200" b="1" i="1" smtClean="0">
                          <a:latin typeface="Cambria Math"/>
                        </a:rPr>
                        <m:t>+ ____=</m:t>
                      </m:r>
                      <m:sSup>
                        <m:sSupPr>
                          <m:ctrlPr>
                            <a:rPr lang="en-US" sz="32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3200" b="1" i="1" smtClean="0">
                              <a:latin typeface="Cambria Math"/>
                            </a:rPr>
                            <m:t>𝒙</m:t>
                          </m:r>
                          <m:r>
                            <a:rPr lang="en-US" sz="3200" b="1" i="1" smtClean="0">
                              <a:latin typeface="Cambria Math"/>
                            </a:rPr>
                            <m:t> +     )</m:t>
                          </m:r>
                        </m:e>
                        <m:sup>
                          <m:r>
                            <a:rPr lang="en-US" sz="3200" b="1" i="1" smtClean="0">
                              <a:latin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sz="3200" b="1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223" y="980499"/>
                <a:ext cx="6629400" cy="5959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3" name="Group 122"/>
          <p:cNvGrpSpPr/>
          <p:nvPr/>
        </p:nvGrpSpPr>
        <p:grpSpPr>
          <a:xfrm>
            <a:off x="5654565" y="2660404"/>
            <a:ext cx="1148687" cy="1066800"/>
            <a:chOff x="5533329" y="3100752"/>
            <a:chExt cx="1148687" cy="1066800"/>
          </a:xfrm>
        </p:grpSpPr>
        <p:sp>
          <p:nvSpPr>
            <p:cNvPr id="13" name="Rectangle 12"/>
            <p:cNvSpPr/>
            <p:nvPr/>
          </p:nvSpPr>
          <p:spPr>
            <a:xfrm>
              <a:off x="5533329" y="3100752"/>
              <a:ext cx="1148687" cy="1066800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840972" y="3341764"/>
              <a:ext cx="533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prstClr val="black"/>
                  </a:solidFill>
                </a:rPr>
                <a:t>x</a:t>
              </a:r>
              <a:r>
                <a:rPr lang="en-US" sz="3200" baseline="30000" dirty="0" smtClean="0">
                  <a:solidFill>
                    <a:prstClr val="black"/>
                  </a:solidFill>
                </a:rPr>
                <a:t>2</a:t>
              </a:r>
              <a:endParaRPr lang="en-US" sz="32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6669850" y="2654466"/>
            <a:ext cx="1530820" cy="1066190"/>
            <a:chOff x="3529885" y="3118262"/>
            <a:chExt cx="1530820" cy="1066190"/>
          </a:xfrm>
        </p:grpSpPr>
        <p:grpSp>
          <p:nvGrpSpPr>
            <p:cNvPr id="16" name="Group 15"/>
            <p:cNvGrpSpPr/>
            <p:nvPr/>
          </p:nvGrpSpPr>
          <p:grpSpPr>
            <a:xfrm>
              <a:off x="3678038" y="3120269"/>
              <a:ext cx="1007374" cy="1064182"/>
              <a:chOff x="2209800" y="1703128"/>
              <a:chExt cx="1007374" cy="1064182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2209800" y="1703128"/>
                <a:ext cx="339488" cy="1064182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2549858" y="1703128"/>
                <a:ext cx="338918" cy="1064182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2887922" y="1705904"/>
                <a:ext cx="329252" cy="1061406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1" name="Rectangle 20"/>
            <p:cNvSpPr/>
            <p:nvPr/>
          </p:nvSpPr>
          <p:spPr>
            <a:xfrm>
              <a:off x="4698519" y="3118262"/>
              <a:ext cx="339488" cy="106619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 rot="10800000">
              <a:off x="3529885" y="3388798"/>
              <a:ext cx="5334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prstClr val="black"/>
                  </a:solidFill>
                </a:rPr>
                <a:t>x</a:t>
              </a:r>
              <a:endParaRPr lang="en-US" sz="3200" dirty="0">
                <a:solidFill>
                  <a:prstClr val="black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 rot="10800000">
              <a:off x="3858068" y="3389611"/>
              <a:ext cx="5334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prstClr val="black"/>
                  </a:solidFill>
                </a:rPr>
                <a:t>x</a:t>
              </a:r>
              <a:endParaRPr lang="en-US" sz="3200" dirty="0">
                <a:solidFill>
                  <a:prstClr val="black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 rot="10800000">
              <a:off x="4176994" y="3389611"/>
              <a:ext cx="5334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prstClr val="black"/>
                  </a:solidFill>
                </a:rPr>
                <a:t>x</a:t>
              </a:r>
              <a:endParaRPr lang="en-US" sz="3200" dirty="0">
                <a:solidFill>
                  <a:prstClr val="black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 rot="10800000">
              <a:off x="4527305" y="3392631"/>
              <a:ext cx="5334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prstClr val="black"/>
                  </a:solidFill>
                </a:rPr>
                <a:t>x</a:t>
              </a:r>
              <a:endParaRPr lang="en-US" sz="32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 rot="16200000">
            <a:off x="5401117" y="3827674"/>
            <a:ext cx="1652837" cy="1145932"/>
            <a:chOff x="5457867" y="3328596"/>
            <a:chExt cx="1652837" cy="1059710"/>
          </a:xfrm>
        </p:grpSpPr>
        <p:grpSp>
          <p:nvGrpSpPr>
            <p:cNvPr id="27" name="Group 26"/>
            <p:cNvGrpSpPr/>
            <p:nvPr/>
          </p:nvGrpSpPr>
          <p:grpSpPr>
            <a:xfrm>
              <a:off x="5604300" y="3330604"/>
              <a:ext cx="1007373" cy="1057702"/>
              <a:chOff x="2209800" y="1703128"/>
              <a:chExt cx="1007373" cy="1057702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2209800" y="1703128"/>
                <a:ext cx="339488" cy="1057701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2549858" y="1703128"/>
                <a:ext cx="338918" cy="1057701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2887921" y="1705010"/>
                <a:ext cx="329252" cy="105582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2" name="Rectangle 31"/>
            <p:cNvSpPr/>
            <p:nvPr/>
          </p:nvSpPr>
          <p:spPr>
            <a:xfrm>
              <a:off x="6624781" y="3328596"/>
              <a:ext cx="339488" cy="1059709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 rot="5400000">
              <a:off x="5527412" y="3640219"/>
              <a:ext cx="493266" cy="6323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prstClr val="black"/>
                  </a:solidFill>
                </a:rPr>
                <a:t>x</a:t>
              </a:r>
              <a:endParaRPr lang="en-US" sz="3200" dirty="0">
                <a:solidFill>
                  <a:prstClr val="black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 rot="5400000">
              <a:off x="5867184" y="3640669"/>
              <a:ext cx="493266" cy="6323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prstClr val="black"/>
                  </a:solidFill>
                </a:rPr>
                <a:t>x</a:t>
              </a:r>
              <a:endParaRPr lang="en-US" sz="3200" dirty="0">
                <a:solidFill>
                  <a:prstClr val="black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 rot="5400000">
              <a:off x="6200416" y="3629688"/>
              <a:ext cx="493266" cy="6323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prstClr val="black"/>
                  </a:solidFill>
                </a:rPr>
                <a:t>x</a:t>
              </a:r>
              <a:endParaRPr lang="en-US" sz="3200" dirty="0">
                <a:solidFill>
                  <a:prstClr val="black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 rot="5400000">
              <a:off x="6547894" y="3629688"/>
              <a:ext cx="493266" cy="6323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prstClr val="black"/>
                  </a:solidFill>
                </a:rPr>
                <a:t>x</a:t>
              </a:r>
              <a:endParaRPr lang="en-US" sz="32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6712784" y="3668207"/>
            <a:ext cx="1558397" cy="1473506"/>
            <a:chOff x="3572819" y="4132003"/>
            <a:chExt cx="1558397" cy="1473506"/>
          </a:xfrm>
        </p:grpSpPr>
        <p:grpSp>
          <p:nvGrpSpPr>
            <p:cNvPr id="5" name="Group 4"/>
            <p:cNvGrpSpPr/>
            <p:nvPr/>
          </p:nvGrpSpPr>
          <p:grpSpPr>
            <a:xfrm>
              <a:off x="3580162" y="4132003"/>
              <a:ext cx="1546522" cy="465927"/>
              <a:chOff x="6536938" y="2792405"/>
              <a:chExt cx="1546522" cy="465927"/>
            </a:xfrm>
          </p:grpSpPr>
          <p:grpSp>
            <p:nvGrpSpPr>
              <p:cNvPr id="38" name="Group 37"/>
              <p:cNvGrpSpPr/>
              <p:nvPr/>
            </p:nvGrpSpPr>
            <p:grpSpPr>
              <a:xfrm>
                <a:off x="6643620" y="2853772"/>
                <a:ext cx="1006808" cy="347456"/>
                <a:chOff x="2226860" y="3843546"/>
                <a:chExt cx="1006808" cy="347456"/>
              </a:xfrm>
              <a:solidFill>
                <a:srgbClr val="FFFF00"/>
              </a:solidFill>
            </p:grpSpPr>
            <p:sp>
              <p:nvSpPr>
                <p:cNvPr id="39" name="Rectangle 38"/>
                <p:cNvSpPr/>
                <p:nvPr/>
              </p:nvSpPr>
              <p:spPr>
                <a:xfrm>
                  <a:off x="2226860" y="3843547"/>
                  <a:ext cx="338921" cy="347455"/>
                </a:xfrm>
                <a:prstGeom prst="rect">
                  <a:avLst/>
                </a:prstGeom>
                <a:grpFill/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2566918" y="3843546"/>
                  <a:ext cx="338921" cy="347455"/>
                </a:xfrm>
                <a:prstGeom prst="rect">
                  <a:avLst/>
                </a:prstGeom>
                <a:grpFill/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" name="Rectangle 40"/>
                <p:cNvSpPr/>
                <p:nvPr/>
              </p:nvSpPr>
              <p:spPr>
                <a:xfrm>
                  <a:off x="2901004" y="3843547"/>
                  <a:ext cx="332664" cy="347455"/>
                </a:xfrm>
                <a:prstGeom prst="rect">
                  <a:avLst/>
                </a:prstGeom>
                <a:grpFill/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42" name="TextBox 41"/>
              <p:cNvSpPr txBox="1"/>
              <p:nvPr/>
            </p:nvSpPr>
            <p:spPr>
              <a:xfrm>
                <a:off x="6897522" y="2796667"/>
                <a:ext cx="5334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</a:rPr>
                  <a:t> </a:t>
                </a:r>
                <a:r>
                  <a:rPr lang="en-US" sz="2400" dirty="0" smtClean="0">
                    <a:solidFill>
                      <a:prstClr val="black"/>
                    </a:solidFill>
                  </a:rPr>
                  <a:t>1</a:t>
                </a:r>
                <a:endParaRPr lang="en-US" sz="2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6536938" y="2792405"/>
                <a:ext cx="5334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</a:rPr>
                  <a:t> </a:t>
                </a:r>
                <a:r>
                  <a:rPr lang="en-US" sz="2400" dirty="0" smtClean="0">
                    <a:solidFill>
                      <a:prstClr val="black"/>
                    </a:solidFill>
                  </a:rPr>
                  <a:t>1</a:t>
                </a:r>
                <a:endParaRPr lang="en-US" sz="2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7231990" y="2796401"/>
                <a:ext cx="5334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</a:rPr>
                  <a:t> </a:t>
                </a:r>
                <a:r>
                  <a:rPr lang="en-US" sz="2400" dirty="0" smtClean="0">
                    <a:solidFill>
                      <a:prstClr val="black"/>
                    </a:solidFill>
                  </a:rPr>
                  <a:t>1</a:t>
                </a:r>
                <a:endParaRPr lang="en-US" sz="2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7650428" y="2853508"/>
                <a:ext cx="332664" cy="347455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7550060" y="2796402"/>
                <a:ext cx="5334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</a:rPr>
                  <a:t> </a:t>
                </a:r>
                <a:r>
                  <a:rPr lang="en-US" sz="2400" dirty="0" smtClean="0">
                    <a:solidFill>
                      <a:prstClr val="black"/>
                    </a:solidFill>
                  </a:rPr>
                  <a:t>1</a:t>
                </a:r>
                <a:endParaRPr lang="en-US" sz="240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3584694" y="4470839"/>
              <a:ext cx="1546522" cy="472567"/>
              <a:chOff x="6548813" y="2785765"/>
              <a:chExt cx="1546522" cy="472567"/>
            </a:xfrm>
          </p:grpSpPr>
          <p:grpSp>
            <p:nvGrpSpPr>
              <p:cNvPr id="48" name="Group 47"/>
              <p:cNvGrpSpPr/>
              <p:nvPr/>
            </p:nvGrpSpPr>
            <p:grpSpPr>
              <a:xfrm>
                <a:off x="6643620" y="2853772"/>
                <a:ext cx="1006808" cy="347456"/>
                <a:chOff x="2226860" y="3843546"/>
                <a:chExt cx="1006808" cy="347456"/>
              </a:xfrm>
              <a:solidFill>
                <a:srgbClr val="FFFF00"/>
              </a:solidFill>
            </p:grpSpPr>
            <p:sp>
              <p:nvSpPr>
                <p:cNvPr id="54" name="Rectangle 53"/>
                <p:cNvSpPr/>
                <p:nvPr/>
              </p:nvSpPr>
              <p:spPr>
                <a:xfrm>
                  <a:off x="2226860" y="3843547"/>
                  <a:ext cx="338921" cy="347455"/>
                </a:xfrm>
                <a:prstGeom prst="rect">
                  <a:avLst/>
                </a:prstGeom>
                <a:grpFill/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5" name="Rectangle 54"/>
                <p:cNvSpPr/>
                <p:nvPr/>
              </p:nvSpPr>
              <p:spPr>
                <a:xfrm>
                  <a:off x="2566918" y="3843546"/>
                  <a:ext cx="338921" cy="347455"/>
                </a:xfrm>
                <a:prstGeom prst="rect">
                  <a:avLst/>
                </a:prstGeom>
                <a:grpFill/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6" name="Rectangle 55"/>
                <p:cNvSpPr/>
                <p:nvPr/>
              </p:nvSpPr>
              <p:spPr>
                <a:xfrm>
                  <a:off x="2901004" y="3843547"/>
                  <a:ext cx="332664" cy="347455"/>
                </a:xfrm>
                <a:prstGeom prst="rect">
                  <a:avLst/>
                </a:prstGeom>
                <a:grpFill/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49" name="TextBox 48"/>
              <p:cNvSpPr txBox="1"/>
              <p:nvPr/>
            </p:nvSpPr>
            <p:spPr>
              <a:xfrm>
                <a:off x="6897522" y="2796667"/>
                <a:ext cx="5334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</a:rPr>
                  <a:t> </a:t>
                </a:r>
                <a:r>
                  <a:rPr lang="en-US" sz="2400" dirty="0" smtClean="0">
                    <a:solidFill>
                      <a:prstClr val="black"/>
                    </a:solidFill>
                  </a:rPr>
                  <a:t>1</a:t>
                </a:r>
                <a:endParaRPr lang="en-US" sz="2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6548813" y="2792405"/>
                <a:ext cx="5334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</a:rPr>
                  <a:t> </a:t>
                </a:r>
                <a:r>
                  <a:rPr lang="en-US" sz="2400" dirty="0" smtClean="0">
                    <a:solidFill>
                      <a:prstClr val="black"/>
                    </a:solidFill>
                  </a:rPr>
                  <a:t>1</a:t>
                </a:r>
                <a:endParaRPr lang="en-US" sz="2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7231990" y="2796401"/>
                <a:ext cx="5334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</a:rPr>
                  <a:t> </a:t>
                </a:r>
                <a:r>
                  <a:rPr lang="en-US" sz="2400" dirty="0" smtClean="0">
                    <a:solidFill>
                      <a:prstClr val="black"/>
                    </a:solidFill>
                  </a:rPr>
                  <a:t>1</a:t>
                </a:r>
                <a:endParaRPr lang="en-US" sz="2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7662303" y="2853508"/>
                <a:ext cx="332664" cy="347455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7561935" y="2785765"/>
                <a:ext cx="5334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</a:rPr>
                  <a:t> </a:t>
                </a:r>
                <a:r>
                  <a:rPr lang="en-US" sz="2400" dirty="0" smtClean="0">
                    <a:solidFill>
                      <a:prstClr val="black"/>
                    </a:solidFill>
                  </a:rPr>
                  <a:t>1</a:t>
                </a:r>
                <a:endParaRPr lang="en-US" sz="240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7" name="Group 56"/>
            <p:cNvGrpSpPr/>
            <p:nvPr/>
          </p:nvGrpSpPr>
          <p:grpSpPr>
            <a:xfrm>
              <a:off x="3572819" y="4790155"/>
              <a:ext cx="1553865" cy="475581"/>
              <a:chOff x="6536938" y="2792405"/>
              <a:chExt cx="1553865" cy="475581"/>
            </a:xfrm>
          </p:grpSpPr>
          <p:grpSp>
            <p:nvGrpSpPr>
              <p:cNvPr id="58" name="Group 57"/>
              <p:cNvGrpSpPr/>
              <p:nvPr/>
            </p:nvGrpSpPr>
            <p:grpSpPr>
              <a:xfrm>
                <a:off x="6643620" y="2853772"/>
                <a:ext cx="1006808" cy="347456"/>
                <a:chOff x="2226860" y="3843546"/>
                <a:chExt cx="1006808" cy="347456"/>
              </a:xfrm>
              <a:solidFill>
                <a:srgbClr val="FFFF00"/>
              </a:solidFill>
            </p:grpSpPr>
            <p:sp>
              <p:nvSpPr>
                <p:cNvPr id="64" name="Rectangle 63"/>
                <p:cNvSpPr/>
                <p:nvPr/>
              </p:nvSpPr>
              <p:spPr>
                <a:xfrm>
                  <a:off x="2226860" y="3843547"/>
                  <a:ext cx="338921" cy="347455"/>
                </a:xfrm>
                <a:prstGeom prst="rect">
                  <a:avLst/>
                </a:prstGeom>
                <a:grpFill/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" name="Rectangle 64"/>
                <p:cNvSpPr/>
                <p:nvPr/>
              </p:nvSpPr>
              <p:spPr>
                <a:xfrm>
                  <a:off x="2566918" y="3843546"/>
                  <a:ext cx="338921" cy="347455"/>
                </a:xfrm>
                <a:prstGeom prst="rect">
                  <a:avLst/>
                </a:prstGeom>
                <a:grpFill/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6" name="Rectangle 65"/>
                <p:cNvSpPr/>
                <p:nvPr/>
              </p:nvSpPr>
              <p:spPr>
                <a:xfrm>
                  <a:off x="2901004" y="3843547"/>
                  <a:ext cx="332664" cy="347455"/>
                </a:xfrm>
                <a:prstGeom prst="rect">
                  <a:avLst/>
                </a:prstGeom>
                <a:grpFill/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59" name="TextBox 58"/>
              <p:cNvSpPr txBox="1"/>
              <p:nvPr/>
            </p:nvSpPr>
            <p:spPr>
              <a:xfrm>
                <a:off x="6897522" y="2796667"/>
                <a:ext cx="5334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</a:rPr>
                  <a:t> </a:t>
                </a:r>
                <a:r>
                  <a:rPr lang="en-US" sz="2400" dirty="0" smtClean="0">
                    <a:solidFill>
                      <a:prstClr val="black"/>
                    </a:solidFill>
                  </a:rPr>
                  <a:t>1</a:t>
                </a:r>
                <a:endParaRPr lang="en-US" sz="2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6536938" y="2792405"/>
                <a:ext cx="5334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</a:rPr>
                  <a:t> </a:t>
                </a:r>
                <a:r>
                  <a:rPr lang="en-US" sz="2400" dirty="0" smtClean="0">
                    <a:solidFill>
                      <a:prstClr val="black"/>
                    </a:solidFill>
                  </a:rPr>
                  <a:t>1</a:t>
                </a:r>
                <a:endParaRPr lang="en-US" sz="2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7231990" y="2796401"/>
                <a:ext cx="5334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</a:rPr>
                  <a:t> </a:t>
                </a:r>
                <a:r>
                  <a:rPr lang="en-US" sz="2400" dirty="0" smtClean="0">
                    <a:solidFill>
                      <a:prstClr val="black"/>
                    </a:solidFill>
                  </a:rPr>
                  <a:t>1</a:t>
                </a:r>
                <a:endParaRPr lang="en-US" sz="2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7662303" y="2853508"/>
                <a:ext cx="332664" cy="347455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7557403" y="2806321"/>
                <a:ext cx="5334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</a:rPr>
                  <a:t> </a:t>
                </a:r>
                <a:r>
                  <a:rPr lang="en-US" sz="2400" dirty="0" smtClean="0">
                    <a:solidFill>
                      <a:prstClr val="black"/>
                    </a:solidFill>
                  </a:rPr>
                  <a:t>1</a:t>
                </a:r>
                <a:endParaRPr lang="en-US" sz="240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7" name="Group 66"/>
            <p:cNvGrpSpPr/>
            <p:nvPr/>
          </p:nvGrpSpPr>
          <p:grpSpPr>
            <a:xfrm>
              <a:off x="3577411" y="5132671"/>
              <a:ext cx="1545978" cy="472838"/>
              <a:chOff x="6536938" y="2792405"/>
              <a:chExt cx="1545978" cy="472838"/>
            </a:xfrm>
          </p:grpSpPr>
          <p:grpSp>
            <p:nvGrpSpPr>
              <p:cNvPr id="68" name="Group 67"/>
              <p:cNvGrpSpPr/>
              <p:nvPr/>
            </p:nvGrpSpPr>
            <p:grpSpPr>
              <a:xfrm>
                <a:off x="6643620" y="2853772"/>
                <a:ext cx="1006808" cy="347456"/>
                <a:chOff x="2226860" y="3843546"/>
                <a:chExt cx="1006808" cy="347456"/>
              </a:xfrm>
              <a:solidFill>
                <a:srgbClr val="FFFF00"/>
              </a:solidFill>
            </p:grpSpPr>
            <p:sp>
              <p:nvSpPr>
                <p:cNvPr id="74" name="Rectangle 73"/>
                <p:cNvSpPr/>
                <p:nvPr/>
              </p:nvSpPr>
              <p:spPr>
                <a:xfrm>
                  <a:off x="2226860" y="3843547"/>
                  <a:ext cx="338921" cy="347455"/>
                </a:xfrm>
                <a:prstGeom prst="rect">
                  <a:avLst/>
                </a:prstGeom>
                <a:grpFill/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5" name="Rectangle 74"/>
                <p:cNvSpPr/>
                <p:nvPr/>
              </p:nvSpPr>
              <p:spPr>
                <a:xfrm>
                  <a:off x="2566918" y="3843546"/>
                  <a:ext cx="338921" cy="347455"/>
                </a:xfrm>
                <a:prstGeom prst="rect">
                  <a:avLst/>
                </a:prstGeom>
                <a:grpFill/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6" name="Rectangle 75"/>
                <p:cNvSpPr/>
                <p:nvPr/>
              </p:nvSpPr>
              <p:spPr>
                <a:xfrm>
                  <a:off x="2901004" y="3843547"/>
                  <a:ext cx="332664" cy="347455"/>
                </a:xfrm>
                <a:prstGeom prst="rect">
                  <a:avLst/>
                </a:prstGeom>
                <a:grpFill/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69" name="TextBox 68"/>
              <p:cNvSpPr txBox="1"/>
              <p:nvPr/>
            </p:nvSpPr>
            <p:spPr>
              <a:xfrm>
                <a:off x="6897522" y="2796667"/>
                <a:ext cx="5334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</a:rPr>
                  <a:t> </a:t>
                </a:r>
                <a:r>
                  <a:rPr lang="en-US" sz="2400" dirty="0" smtClean="0">
                    <a:solidFill>
                      <a:prstClr val="black"/>
                    </a:solidFill>
                  </a:rPr>
                  <a:t>1</a:t>
                </a:r>
                <a:endParaRPr lang="en-US" sz="2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6536938" y="2792405"/>
                <a:ext cx="5334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</a:rPr>
                  <a:t> </a:t>
                </a:r>
                <a:r>
                  <a:rPr lang="en-US" sz="2400" dirty="0" smtClean="0">
                    <a:solidFill>
                      <a:prstClr val="black"/>
                    </a:solidFill>
                  </a:rPr>
                  <a:t>1</a:t>
                </a:r>
                <a:endParaRPr lang="en-US" sz="2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7231990" y="2796401"/>
                <a:ext cx="5334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</a:rPr>
                  <a:t> </a:t>
                </a:r>
                <a:r>
                  <a:rPr lang="en-US" sz="2400" dirty="0" smtClean="0">
                    <a:solidFill>
                      <a:prstClr val="black"/>
                    </a:solidFill>
                  </a:rPr>
                  <a:t>1</a:t>
                </a:r>
                <a:endParaRPr lang="en-US" sz="2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7662303" y="2853508"/>
                <a:ext cx="332664" cy="347455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7549516" y="2803578"/>
                <a:ext cx="5334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</a:rPr>
                  <a:t> </a:t>
                </a:r>
                <a:r>
                  <a:rPr lang="en-US" sz="2400" dirty="0" smtClean="0">
                    <a:solidFill>
                      <a:prstClr val="black"/>
                    </a:solidFill>
                  </a:rPr>
                  <a:t>1</a:t>
                </a:r>
                <a:endParaRPr lang="en-US" sz="2400" dirty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24" name="Group 123"/>
          <p:cNvGrpSpPr/>
          <p:nvPr/>
        </p:nvGrpSpPr>
        <p:grpSpPr>
          <a:xfrm>
            <a:off x="917788" y="2912967"/>
            <a:ext cx="1148687" cy="1066800"/>
            <a:chOff x="937412" y="3099579"/>
            <a:chExt cx="1148687" cy="1066800"/>
          </a:xfrm>
        </p:grpSpPr>
        <p:sp>
          <p:nvSpPr>
            <p:cNvPr id="79" name="Rectangle 78"/>
            <p:cNvSpPr/>
            <p:nvPr/>
          </p:nvSpPr>
          <p:spPr>
            <a:xfrm>
              <a:off x="937412" y="3099579"/>
              <a:ext cx="1148687" cy="1066800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245055" y="3340591"/>
              <a:ext cx="533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prstClr val="black"/>
                  </a:solidFill>
                </a:rPr>
                <a:t>x</a:t>
              </a:r>
              <a:r>
                <a:rPr lang="en-US" sz="3200" baseline="30000" dirty="0" smtClean="0">
                  <a:solidFill>
                    <a:prstClr val="black"/>
                  </a:solidFill>
                </a:rPr>
                <a:t>2</a:t>
              </a:r>
              <a:endParaRPr lang="en-US" sz="32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2146601" y="2908202"/>
            <a:ext cx="1274811" cy="1097588"/>
            <a:chOff x="3529885" y="3118262"/>
            <a:chExt cx="1530820" cy="1066190"/>
          </a:xfrm>
        </p:grpSpPr>
        <p:grpSp>
          <p:nvGrpSpPr>
            <p:cNvPr id="102" name="Group 101"/>
            <p:cNvGrpSpPr/>
            <p:nvPr/>
          </p:nvGrpSpPr>
          <p:grpSpPr>
            <a:xfrm>
              <a:off x="3678038" y="3120269"/>
              <a:ext cx="1007374" cy="1064182"/>
              <a:chOff x="2209800" y="1703128"/>
              <a:chExt cx="1007374" cy="1064182"/>
            </a:xfrm>
          </p:grpSpPr>
          <p:sp>
            <p:nvSpPr>
              <p:cNvPr id="108" name="Rectangle 107"/>
              <p:cNvSpPr/>
              <p:nvPr/>
            </p:nvSpPr>
            <p:spPr>
              <a:xfrm>
                <a:off x="2209800" y="1703128"/>
                <a:ext cx="339488" cy="1064182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9" name="Rectangle 108"/>
              <p:cNvSpPr/>
              <p:nvPr/>
            </p:nvSpPr>
            <p:spPr>
              <a:xfrm>
                <a:off x="2549858" y="1703128"/>
                <a:ext cx="338918" cy="1064182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0" name="Rectangle 109"/>
              <p:cNvSpPr/>
              <p:nvPr/>
            </p:nvSpPr>
            <p:spPr>
              <a:xfrm>
                <a:off x="2887922" y="1705904"/>
                <a:ext cx="329252" cy="1061406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3" name="Rectangle 102"/>
            <p:cNvSpPr/>
            <p:nvPr/>
          </p:nvSpPr>
          <p:spPr>
            <a:xfrm>
              <a:off x="4698519" y="3118262"/>
              <a:ext cx="339488" cy="106619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 rot="10800000">
              <a:off x="3529885" y="3388798"/>
              <a:ext cx="5334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prstClr val="black"/>
                  </a:solidFill>
                </a:rPr>
                <a:t>x</a:t>
              </a:r>
              <a:endParaRPr lang="en-US" sz="3200" dirty="0">
                <a:solidFill>
                  <a:prstClr val="black"/>
                </a:solidFill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 rot="10800000">
              <a:off x="3858068" y="3389611"/>
              <a:ext cx="5334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prstClr val="black"/>
                  </a:solidFill>
                </a:rPr>
                <a:t>x</a:t>
              </a:r>
              <a:endParaRPr lang="en-US" sz="3200" dirty="0">
                <a:solidFill>
                  <a:prstClr val="black"/>
                </a:solidFill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 rot="10800000">
              <a:off x="4176994" y="3389611"/>
              <a:ext cx="5334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prstClr val="black"/>
                  </a:solidFill>
                </a:rPr>
                <a:t>x</a:t>
              </a:r>
              <a:endParaRPr lang="en-US" sz="3200" dirty="0">
                <a:solidFill>
                  <a:prstClr val="black"/>
                </a:solidFill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 rot="10800000">
              <a:off x="4527305" y="3392631"/>
              <a:ext cx="5334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prstClr val="black"/>
                  </a:solidFill>
                </a:rPr>
                <a:t>x</a:t>
              </a:r>
              <a:endParaRPr lang="en-US" sz="32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3284903" y="2908202"/>
            <a:ext cx="1274811" cy="1097587"/>
            <a:chOff x="3529885" y="3118262"/>
            <a:chExt cx="1530820" cy="1066190"/>
          </a:xfrm>
        </p:grpSpPr>
        <p:grpSp>
          <p:nvGrpSpPr>
            <p:cNvPr id="112" name="Group 111"/>
            <p:cNvGrpSpPr/>
            <p:nvPr/>
          </p:nvGrpSpPr>
          <p:grpSpPr>
            <a:xfrm>
              <a:off x="3678038" y="3120269"/>
              <a:ext cx="1007374" cy="1064182"/>
              <a:chOff x="2209800" y="1703128"/>
              <a:chExt cx="1007374" cy="1064182"/>
            </a:xfrm>
          </p:grpSpPr>
          <p:sp>
            <p:nvSpPr>
              <p:cNvPr id="118" name="Rectangle 117"/>
              <p:cNvSpPr/>
              <p:nvPr/>
            </p:nvSpPr>
            <p:spPr>
              <a:xfrm>
                <a:off x="2209800" y="1703128"/>
                <a:ext cx="339488" cy="1064182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9" name="Rectangle 118"/>
              <p:cNvSpPr/>
              <p:nvPr/>
            </p:nvSpPr>
            <p:spPr>
              <a:xfrm>
                <a:off x="2549858" y="1703128"/>
                <a:ext cx="338918" cy="1064182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0" name="Rectangle 119"/>
              <p:cNvSpPr/>
              <p:nvPr/>
            </p:nvSpPr>
            <p:spPr>
              <a:xfrm>
                <a:off x="2887922" y="1705904"/>
                <a:ext cx="329252" cy="1061406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13" name="Rectangle 112"/>
            <p:cNvSpPr/>
            <p:nvPr/>
          </p:nvSpPr>
          <p:spPr>
            <a:xfrm>
              <a:off x="4698519" y="3118262"/>
              <a:ext cx="339488" cy="106619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 rot="10800000">
              <a:off x="3529885" y="3388798"/>
              <a:ext cx="5334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prstClr val="black"/>
                  </a:solidFill>
                </a:rPr>
                <a:t>x</a:t>
              </a:r>
              <a:endParaRPr lang="en-US" sz="3200" dirty="0">
                <a:solidFill>
                  <a:prstClr val="black"/>
                </a:solidFill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 rot="10800000">
              <a:off x="3858068" y="3389611"/>
              <a:ext cx="5334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prstClr val="black"/>
                  </a:solidFill>
                </a:rPr>
                <a:t>x</a:t>
              </a:r>
              <a:endParaRPr lang="en-US" sz="3200" dirty="0">
                <a:solidFill>
                  <a:prstClr val="black"/>
                </a:solidFill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 rot="10800000">
              <a:off x="4176994" y="3389611"/>
              <a:ext cx="5334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prstClr val="black"/>
                  </a:solidFill>
                </a:rPr>
                <a:t>x</a:t>
              </a:r>
              <a:endParaRPr lang="en-US" sz="3200" dirty="0">
                <a:solidFill>
                  <a:prstClr val="black"/>
                </a:solidFill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 rot="10800000">
              <a:off x="4527305" y="3392631"/>
              <a:ext cx="5334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prstClr val="black"/>
                  </a:solidFill>
                </a:rPr>
                <a:t>x</a:t>
              </a:r>
              <a:endParaRPr lang="en-US" sz="3200" dirty="0">
                <a:solidFill>
                  <a:prstClr val="black"/>
                </a:solidFill>
              </a:endParaRPr>
            </a:p>
          </p:txBody>
        </p:sp>
      </p:grpSp>
      <p:sp>
        <p:nvSpPr>
          <p:cNvPr id="122" name="TextBox 121"/>
          <p:cNvSpPr txBox="1"/>
          <p:nvPr/>
        </p:nvSpPr>
        <p:spPr>
          <a:xfrm>
            <a:off x="1166025" y="2880098"/>
            <a:ext cx="351744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Now place the yellow tiles to complete the square!</a:t>
            </a:r>
            <a:endParaRPr lang="en-US" sz="2800" dirty="0"/>
          </a:p>
        </p:txBody>
      </p:sp>
      <p:sp>
        <p:nvSpPr>
          <p:cNvPr id="125" name="TextBox 124"/>
          <p:cNvSpPr txBox="1"/>
          <p:nvPr/>
        </p:nvSpPr>
        <p:spPr>
          <a:xfrm>
            <a:off x="8200670" y="4100340"/>
            <a:ext cx="9121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16</a:t>
            </a:r>
          </a:p>
          <a:p>
            <a:pPr algn="ctr"/>
            <a:r>
              <a:rPr lang="en-US" dirty="0" smtClean="0"/>
              <a:t>Yellow tiles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6" name="TextBox 125"/>
              <p:cNvSpPr txBox="1"/>
              <p:nvPr/>
            </p:nvSpPr>
            <p:spPr>
              <a:xfrm>
                <a:off x="3292022" y="740870"/>
                <a:ext cx="1078880" cy="13396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3200" b="0" i="1" smtClean="0">
                                      <a:latin typeface="Cambria Math"/>
                                    </a:rPr>
                                    <m:t>8</m:t>
                                  </m:r>
                                </m:num>
                                <m:den>
                                  <m:r>
                                    <a:rPr lang="en-US" sz="3200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3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126" name="TextBox 1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2022" y="740870"/>
                <a:ext cx="1078880" cy="133966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7" name="TextBox 126"/>
              <p:cNvSpPr txBox="1"/>
              <p:nvPr/>
            </p:nvSpPr>
            <p:spPr>
              <a:xfrm>
                <a:off x="3400320" y="1013234"/>
                <a:ext cx="68867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/>
                        </a:rPr>
                        <m:t>16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127" name="TextBox 1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0320" y="1013234"/>
                <a:ext cx="688676" cy="5847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8" name="TextBox 127"/>
              <p:cNvSpPr txBox="1"/>
              <p:nvPr/>
            </p:nvSpPr>
            <p:spPr>
              <a:xfrm>
                <a:off x="3193343" y="865643"/>
                <a:ext cx="1102630" cy="11988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3200" i="1">
                                  <a:latin typeface="Cambria Math"/>
                                </a:rPr>
                                <m:t>8</m:t>
                              </m:r>
                            </m:num>
                            <m:den>
                              <m:r>
                                <a:rPr lang="en-US" sz="3200" i="1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128" name="TextBox 1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3343" y="865643"/>
                <a:ext cx="1102630" cy="119885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9" name="TextBox 128"/>
          <p:cNvSpPr txBox="1"/>
          <p:nvPr/>
        </p:nvSpPr>
        <p:spPr>
          <a:xfrm>
            <a:off x="990597" y="3014595"/>
            <a:ext cx="32675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8 tiles split into two groups</a:t>
            </a:r>
            <a:endParaRPr lang="en-US" sz="28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0" name="TextBox 129"/>
              <p:cNvSpPr txBox="1"/>
              <p:nvPr/>
            </p:nvSpPr>
            <p:spPr>
              <a:xfrm>
                <a:off x="990597" y="2957149"/>
                <a:ext cx="3907543" cy="13837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 smtClean="0"/>
                  <a:t>When the  yellow tiles are put into place,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/>
                              </a:rPr>
                              <m:t>8</m:t>
                            </m:r>
                          </m:num>
                          <m:den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 smtClean="0"/>
                  <a:t>will be squared </a:t>
                </a:r>
                <a:endParaRPr lang="en-US" sz="2400" dirty="0"/>
              </a:p>
            </p:txBody>
          </p:sp>
        </mc:Choice>
        <mc:Fallback>
          <p:sp>
            <p:nvSpPr>
              <p:cNvPr id="130" name="TextBox 1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597" y="2957149"/>
                <a:ext cx="3907543" cy="1383712"/>
              </a:xfrm>
              <a:prstGeom prst="rect">
                <a:avLst/>
              </a:prstGeom>
              <a:blipFill rotWithShape="1">
                <a:blip r:embed="rId6"/>
                <a:stretch>
                  <a:fillRect l="-623" t="-3524" r="-3115" b="-8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1" name="TextBox 130"/>
              <p:cNvSpPr txBox="1"/>
              <p:nvPr/>
            </p:nvSpPr>
            <p:spPr>
              <a:xfrm>
                <a:off x="5247301" y="994510"/>
                <a:ext cx="68867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131" name="TextBox 1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7301" y="994510"/>
                <a:ext cx="688676" cy="58477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2" name="TextBox 131"/>
          <p:cNvSpPr txBox="1"/>
          <p:nvPr/>
        </p:nvSpPr>
        <p:spPr>
          <a:xfrm>
            <a:off x="263829" y="2336839"/>
            <a:ext cx="4653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Let’s  make a square with </a:t>
            </a:r>
          </a:p>
          <a:p>
            <a:pPr algn="ctr"/>
            <a:r>
              <a:rPr lang="en-US" b="1" dirty="0" smtClean="0"/>
              <a:t>the given tiles</a:t>
            </a:r>
            <a:endParaRPr lang="en-US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3" name="TextBox 132"/>
              <p:cNvSpPr txBox="1"/>
              <p:nvPr/>
            </p:nvSpPr>
            <p:spPr>
              <a:xfrm>
                <a:off x="6105390" y="2136784"/>
                <a:ext cx="182857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/>
                        </a:rPr>
                        <m:t>𝒙</m:t>
                      </m:r>
                      <m:r>
                        <a:rPr lang="en-US" sz="2800" b="1" i="1" smtClean="0">
                          <a:latin typeface="Cambria Math"/>
                        </a:rPr>
                        <m:t>+</m:t>
                      </m:r>
                      <m:r>
                        <a:rPr lang="en-US" sz="2800" b="1" i="1" smtClean="0">
                          <a:latin typeface="Cambria Math"/>
                        </a:rPr>
                        <m:t>𝟒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133" name="TextBox 1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5390" y="2136784"/>
                <a:ext cx="1828579" cy="52322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4" name="TextBox 133"/>
              <p:cNvSpPr txBox="1"/>
              <p:nvPr/>
            </p:nvSpPr>
            <p:spPr>
              <a:xfrm>
                <a:off x="5257272" y="2997390"/>
                <a:ext cx="443487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US" sz="3200" b="0" dirty="0" smtClean="0"/>
              </a:p>
              <a:p>
                <a:pPr algn="ctr"/>
                <a:r>
                  <a:rPr lang="en-US" sz="3200" dirty="0" smtClean="0"/>
                  <a:t>+</a:t>
                </a:r>
              </a:p>
              <a:p>
                <a:pPr algn="ctr"/>
                <a:r>
                  <a:rPr lang="en-US" sz="3200" dirty="0"/>
                  <a:t>4</a:t>
                </a:r>
              </a:p>
            </p:txBody>
          </p:sp>
        </mc:Choice>
        <mc:Fallback>
          <p:sp>
            <p:nvSpPr>
              <p:cNvPr id="134" name="TextBox 1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272" y="2997390"/>
                <a:ext cx="443487" cy="1569660"/>
              </a:xfrm>
              <a:prstGeom prst="rect">
                <a:avLst/>
              </a:prstGeom>
              <a:blipFill rotWithShape="1">
                <a:blip r:embed="rId9"/>
                <a:stretch>
                  <a:fillRect l="-42466" r="-16438" b="-120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TextBox 134"/>
          <p:cNvSpPr txBox="1"/>
          <p:nvPr/>
        </p:nvSpPr>
        <p:spPr>
          <a:xfrm>
            <a:off x="1098957" y="3056704"/>
            <a:ext cx="31906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Since the length of each side is x+4, square it!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70829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  <p:bldP spid="122" grpId="1"/>
      <p:bldP spid="125" grpId="0"/>
      <p:bldP spid="125" grpId="1"/>
      <p:bldP spid="126" grpId="0" animBg="1"/>
      <p:bldP spid="126" grpId="1" animBg="1"/>
      <p:bldP spid="127" grpId="0" animBg="1"/>
      <p:bldP spid="128" grpId="0" animBg="1"/>
      <p:bldP spid="128" grpId="1" animBg="1"/>
      <p:bldP spid="128" grpId="2" animBg="1"/>
      <p:bldP spid="129" grpId="0"/>
      <p:bldP spid="129" grpId="1"/>
      <p:bldP spid="130" grpId="0" animBg="1"/>
      <p:bldP spid="130" grpId="1" animBg="1"/>
      <p:bldP spid="131" grpId="0" animBg="1"/>
      <p:bldP spid="132" grpId="0"/>
      <p:bldP spid="132" grpId="1"/>
      <p:bldP spid="133" grpId="0" animBg="1"/>
      <p:bldP spid="134" grpId="0" animBg="1"/>
      <p:bldP spid="13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62000" y="16825"/>
            <a:ext cx="7772400" cy="5140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2000" b="0" dirty="0" smtClean="0">
                <a:solidFill>
                  <a:prstClr val="black"/>
                </a:solidFill>
              </a:rPr>
              <a:t>Factoring Polynomials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964986"/>
            <a:ext cx="381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prstClr val="black"/>
                </a:solidFill>
              </a:rPr>
              <a:t>You Try!</a:t>
            </a:r>
            <a:endParaRPr lang="en-US" sz="3600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38600" y="685800"/>
            <a:ext cx="44125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Draw the algebra tiles</a:t>
            </a:r>
            <a:endParaRPr lang="en-US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TextBox 10"/>
              <p:cNvSpPr txBox="1"/>
              <p:nvPr/>
            </p:nvSpPr>
            <p:spPr>
              <a:xfrm>
                <a:off x="1026226" y="2018486"/>
                <a:ext cx="4381500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 smtClean="0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400" b="1" i="1" smtClean="0">
                          <a:latin typeface="Cambria Math"/>
                        </a:rPr>
                        <m:t>+</m:t>
                      </m:r>
                      <m:r>
                        <a:rPr lang="en-US" sz="2400" b="1" i="1" smtClean="0">
                          <a:latin typeface="Cambria Math"/>
                        </a:rPr>
                        <m:t>𝟔</m:t>
                      </m:r>
                      <m:r>
                        <a:rPr lang="en-US" sz="2400" b="1" i="1" smtClean="0">
                          <a:latin typeface="Cambria Math"/>
                        </a:rPr>
                        <m:t>𝒙</m:t>
                      </m:r>
                      <m:r>
                        <a:rPr lang="en-US" sz="2400" b="1" i="1" smtClean="0">
                          <a:latin typeface="Cambria Math"/>
                        </a:rPr>
                        <m:t>+ ____=</m:t>
                      </m:r>
                      <m:sSup>
                        <m:sSup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400" b="1" i="1" smtClean="0">
                              <a:latin typeface="Cambria Math"/>
                            </a:rPr>
                            <m:t>𝒙</m:t>
                          </m:r>
                          <m:r>
                            <a:rPr lang="en-US" sz="2400" b="1" i="1" smtClean="0">
                              <a:latin typeface="Cambria Math"/>
                            </a:rPr>
                            <m:t> +     )</m:t>
                          </m:r>
                        </m:e>
                        <m:sup>
                          <m:r>
                            <a:rPr lang="en-US" sz="2400" b="1" i="1" smtClean="0">
                              <a:latin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226" y="2018486"/>
                <a:ext cx="4381500" cy="47000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TextBox 11"/>
              <p:cNvSpPr txBox="1"/>
              <p:nvPr/>
            </p:nvSpPr>
            <p:spPr>
              <a:xfrm>
                <a:off x="1036618" y="2807964"/>
                <a:ext cx="4381500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 smtClean="0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400" b="1" i="1" smtClean="0">
                          <a:latin typeface="Cambria Math"/>
                        </a:rPr>
                        <m:t>+</m:t>
                      </m:r>
                      <m:r>
                        <a:rPr lang="en-US" sz="2400" b="1" i="1" smtClean="0">
                          <a:latin typeface="Cambria Math"/>
                        </a:rPr>
                        <m:t>𝟔</m:t>
                      </m:r>
                      <m:r>
                        <a:rPr lang="en-US" sz="2400" b="1" i="1" smtClean="0">
                          <a:latin typeface="Cambria Math"/>
                        </a:rPr>
                        <m:t>𝒙</m:t>
                      </m:r>
                      <m:r>
                        <a:rPr lang="en-US" sz="2400" b="1" i="1" smtClean="0">
                          <a:latin typeface="Cambria Math"/>
                        </a:rPr>
                        <m:t>+</m:t>
                      </m:r>
                      <m:r>
                        <a:rPr lang="en-US" sz="2400" b="1" i="1" smtClean="0">
                          <a:latin typeface="Cambria Math"/>
                        </a:rPr>
                        <m:t>𝟗</m:t>
                      </m:r>
                      <m:r>
                        <a:rPr lang="en-US" sz="2400" b="1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400" b="1" i="1" smtClean="0">
                              <a:latin typeface="Cambria Math"/>
                            </a:rPr>
                            <m:t>𝒙</m:t>
                          </m:r>
                          <m:r>
                            <a:rPr lang="en-US" sz="2400" b="1" i="1" smtClean="0">
                              <a:latin typeface="Cambria Math"/>
                            </a:rPr>
                            <m:t> + </m:t>
                          </m:r>
                          <m:r>
                            <a:rPr lang="en-US" sz="2400" b="1" i="1" smtClean="0">
                              <a:latin typeface="Cambria Math"/>
                            </a:rPr>
                            <m:t>𝟑</m:t>
                          </m:r>
                          <m:r>
                            <a:rPr lang="en-US" sz="2400" b="1" i="1" smtClean="0">
                              <a:latin typeface="Cambria Math"/>
                            </a:rPr>
                            <m:t> )</m:t>
                          </m:r>
                        </m:e>
                        <m:sup>
                          <m:r>
                            <a:rPr lang="en-US" sz="2400" b="1" i="1" smtClean="0">
                              <a:latin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6618" y="2807964"/>
                <a:ext cx="4381500" cy="47000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TextBox 12"/>
              <p:cNvSpPr txBox="1"/>
              <p:nvPr/>
            </p:nvSpPr>
            <p:spPr>
              <a:xfrm>
                <a:off x="4858410" y="3657600"/>
                <a:ext cx="3962400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 smtClean="0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400" b="1" i="1" smtClean="0">
                          <a:latin typeface="Cambria Math"/>
                        </a:rPr>
                        <m:t>+</m:t>
                      </m:r>
                      <m:r>
                        <a:rPr lang="en-US" sz="2400" b="1" i="1" smtClean="0">
                          <a:latin typeface="Cambria Math"/>
                        </a:rPr>
                        <m:t>𝟕</m:t>
                      </m:r>
                      <m:r>
                        <a:rPr lang="en-US" sz="2400" b="1" i="1" smtClean="0">
                          <a:latin typeface="Cambria Math"/>
                        </a:rPr>
                        <m:t>𝒙</m:t>
                      </m:r>
                      <m:r>
                        <a:rPr lang="en-US" sz="2400" b="1" i="1" smtClean="0">
                          <a:latin typeface="Cambria Math"/>
                        </a:rPr>
                        <m:t>+ ____=</m:t>
                      </m:r>
                      <m:sSup>
                        <m:sSup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400" b="1" i="1" smtClean="0">
                              <a:latin typeface="Cambria Math"/>
                            </a:rPr>
                            <m:t>𝒙</m:t>
                          </m:r>
                          <m:r>
                            <a:rPr lang="en-US" sz="2400" b="1" i="1" smtClean="0">
                              <a:latin typeface="Cambria Math"/>
                            </a:rPr>
                            <m:t> +     )</m:t>
                          </m:r>
                        </m:e>
                        <m:sup>
                          <m:r>
                            <a:rPr lang="en-US" sz="2400" b="1" i="1" smtClean="0">
                              <a:latin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8410" y="3657600"/>
                <a:ext cx="3962400" cy="47000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TextBox 13"/>
              <p:cNvSpPr txBox="1"/>
              <p:nvPr/>
            </p:nvSpPr>
            <p:spPr>
              <a:xfrm>
                <a:off x="4858410" y="4293668"/>
                <a:ext cx="3962400" cy="8183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 smtClean="0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400" b="1" i="1" smtClean="0">
                          <a:latin typeface="Cambria Math"/>
                        </a:rPr>
                        <m:t>+</m:t>
                      </m:r>
                      <m:r>
                        <a:rPr lang="en-US" sz="2400" b="1" i="1" smtClean="0">
                          <a:latin typeface="Cambria Math"/>
                        </a:rPr>
                        <m:t>𝟕</m:t>
                      </m:r>
                      <m:r>
                        <a:rPr lang="en-US" sz="2400" b="1" i="1" smtClean="0">
                          <a:latin typeface="Cambria Math"/>
                        </a:rPr>
                        <m:t>𝒙</m:t>
                      </m:r>
                      <m:r>
                        <a:rPr lang="en-US" sz="2400" b="1" i="1" smtClean="0">
                          <a:latin typeface="Cambria Math"/>
                        </a:rPr>
                        <m:t>+ </m:t>
                      </m:r>
                      <m:f>
                        <m:fPr>
                          <m:ctrlPr>
                            <a:rPr lang="en-US" sz="2800" b="1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dirty="0" smtClean="0">
                              <a:latin typeface="Cambria Math"/>
                            </a:rPr>
                            <m:t>𝟒𝟗</m:t>
                          </m:r>
                        </m:num>
                        <m:den>
                          <m:r>
                            <a:rPr lang="en-US" sz="2800" b="1" i="1" dirty="0" smtClean="0">
                              <a:latin typeface="Cambria Math"/>
                            </a:rPr>
                            <m:t>𝟒</m:t>
                          </m:r>
                        </m:den>
                      </m:f>
                      <m:r>
                        <a:rPr lang="en-US" sz="2400" b="1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400" b="1" i="1" smtClean="0">
                              <a:latin typeface="Cambria Math"/>
                            </a:rPr>
                            <m:t>𝒙</m:t>
                          </m:r>
                          <m:r>
                            <a:rPr lang="en-US" sz="2400" b="1" i="1" smtClean="0">
                              <a:latin typeface="Cambria Math"/>
                            </a:rPr>
                            <m:t> +  </m:t>
                          </m:r>
                          <m:f>
                            <m:fPr>
                              <m:ctrlP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1" i="1" smtClean="0">
                                  <a:latin typeface="Cambria Math"/>
                                </a:rPr>
                                <m:t>𝟕</m:t>
                              </m:r>
                            </m:num>
                            <m:den>
                              <m:r>
                                <a:rPr lang="en-US" sz="2400" b="1" i="1" smtClean="0">
                                  <a:latin typeface="Cambria Math"/>
                                </a:rPr>
                                <m:t>𝟐</m:t>
                              </m:r>
                            </m:den>
                          </m:f>
                          <m:r>
                            <a:rPr lang="en-US" sz="2400" b="1" i="1" smtClean="0">
                              <a:latin typeface="Cambria Math"/>
                            </a:rPr>
                            <m:t>  )</m:t>
                          </m:r>
                        </m:e>
                        <m:sup>
                          <m:r>
                            <a:rPr lang="en-US" sz="2400" b="1" i="1" smtClean="0">
                              <a:latin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8410" y="4293668"/>
                <a:ext cx="3962400" cy="81836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 flipV="1">
            <a:off x="1971304" y="1611317"/>
            <a:ext cx="7172696" cy="2852963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67750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</p:bldLst>
  </p:timing>
</p:sld>
</file>

<file path=ppt/theme/theme1.xml><?xml version="1.0" encoding="utf-8"?>
<a:theme xmlns:a="http://schemas.openxmlformats.org/drawingml/2006/main" name="PM_on_target">
  <a:themeElements>
    <a:clrScheme name="on_target">
      <a:dk1>
        <a:sysClr val="windowText" lastClr="000000"/>
      </a:dk1>
      <a:lt1>
        <a:sysClr val="window" lastClr="FFFFFF"/>
      </a:lt1>
      <a:dk2>
        <a:srgbClr val="B40808"/>
      </a:dk2>
      <a:lt2>
        <a:srgbClr val="E0B7A0"/>
      </a:lt2>
      <a:accent1>
        <a:srgbClr val="B74900"/>
      </a:accent1>
      <a:accent2>
        <a:srgbClr val="943634"/>
      </a:accent2>
      <a:accent3>
        <a:srgbClr val="910101"/>
      </a:accent3>
      <a:accent4>
        <a:srgbClr val="B0402A"/>
      </a:accent4>
      <a:accent5>
        <a:srgbClr val="702010"/>
      </a:accent5>
      <a:accent6>
        <a:srgbClr val="7A4928"/>
      </a:accent6>
      <a:hlink>
        <a:srgbClr val="0000FF"/>
      </a:hlink>
      <a:folHlink>
        <a:srgbClr val="800080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9565FF2-C8C4-45CA-97E1-F458C853D15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10636</TotalTime>
  <Words>1668</Words>
  <Application>Microsoft Office PowerPoint</Application>
  <PresentationFormat>On-screen Show (4:3)</PresentationFormat>
  <Paragraphs>958</Paragraphs>
  <Slides>53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PM_on_target</vt:lpstr>
      <vt:lpstr>Algebra Tiles</vt:lpstr>
      <vt:lpstr>Adding Polynomials</vt:lpstr>
      <vt:lpstr>Adding Polynomials  (Find the Perimeter)</vt:lpstr>
      <vt:lpstr>Subtracting Polynomials</vt:lpstr>
      <vt:lpstr>Subtracting Polynomials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Factoring out the GCF</vt:lpstr>
      <vt:lpstr>Factoring out the GCF</vt:lpstr>
      <vt:lpstr>Factoring out the GCF</vt:lpstr>
      <vt:lpstr>Multiplying Polynomials</vt:lpstr>
      <vt:lpstr>Slide 19</vt:lpstr>
      <vt:lpstr>Checking your work</vt:lpstr>
      <vt:lpstr>Slide 21</vt:lpstr>
      <vt:lpstr>Checking your work</vt:lpstr>
      <vt:lpstr>Slide 23</vt:lpstr>
      <vt:lpstr>Slide 24</vt:lpstr>
      <vt:lpstr>Checking your work</vt:lpstr>
      <vt:lpstr>Slide 26</vt:lpstr>
      <vt:lpstr>Algebra Tiles Make a Rectangle</vt:lpstr>
      <vt:lpstr>Slide 28</vt:lpstr>
      <vt:lpstr>Slide 29</vt:lpstr>
      <vt:lpstr>Multiplying Polynomials</vt:lpstr>
      <vt:lpstr>Factoring Polynomials</vt:lpstr>
      <vt:lpstr>Slide 32</vt:lpstr>
      <vt:lpstr>Factoring Polynomials</vt:lpstr>
      <vt:lpstr>Alternate Route </vt:lpstr>
      <vt:lpstr>Slide 35</vt:lpstr>
      <vt:lpstr>Slide 36</vt:lpstr>
      <vt:lpstr>Factoring Polynomials</vt:lpstr>
      <vt:lpstr>Factoring Polynomials</vt:lpstr>
      <vt:lpstr>Slide 39</vt:lpstr>
      <vt:lpstr>Slide 40</vt:lpstr>
      <vt:lpstr>Slide 41</vt:lpstr>
      <vt:lpstr>Alternate Route </vt:lpstr>
      <vt:lpstr>Slide 43</vt:lpstr>
      <vt:lpstr>Slide 44</vt:lpstr>
      <vt:lpstr>Slide 45</vt:lpstr>
      <vt:lpstr>Factoring Polynomials</vt:lpstr>
      <vt:lpstr>Slide 47</vt:lpstr>
      <vt:lpstr>Alternate Route </vt:lpstr>
      <vt:lpstr>Slide 49</vt:lpstr>
      <vt:lpstr>Slide 50</vt:lpstr>
      <vt:lpstr>Completing the Square</vt:lpstr>
      <vt:lpstr>Slide 52</vt:lpstr>
      <vt:lpstr>Slide 53</vt:lpstr>
    </vt:vector>
  </TitlesOfParts>
  <Company>Arlington ISD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 1 Ongoing Support</dc:title>
  <dc:creator>AISD Employee</dc:creator>
  <cp:lastModifiedBy>Chelsia Pearce</cp:lastModifiedBy>
  <cp:revision>444</cp:revision>
  <cp:lastPrinted>2015-02-18T21:57:49Z</cp:lastPrinted>
  <dcterms:created xsi:type="dcterms:W3CDTF">2014-09-22T18:52:25Z</dcterms:created>
  <dcterms:modified xsi:type="dcterms:W3CDTF">2018-06-07T00:55:54Z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TC018572749991</vt:lpwstr>
  </property>
</Properties>
</file>